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1970" cy="6858000"/>
  <p:notesSz cx="6858000" cy="1219197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image" Target="../media/image-12-8.png"/><Relationship Id="rId9" Type="http://schemas.openxmlformats.org/officeDocument/2006/relationships/image" Target="../media/image-12-9.png"/><Relationship Id="rId10" Type="http://schemas.openxmlformats.org/officeDocument/2006/relationships/image" Target="../media/image-12-10.png"/><Relationship Id="rId11" Type="http://schemas.openxmlformats.org/officeDocument/2006/relationships/image" Target="../media/image-12-11.png"/><Relationship Id="rId12" Type="http://schemas.openxmlformats.org/officeDocument/2006/relationships/image" Target="../media/image-12-12.pn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image" Target="../media/image-7-14.png"/><Relationship Id="rId15" Type="http://schemas.openxmlformats.org/officeDocument/2006/relationships/image" Target="../media/image-7-15.png"/><Relationship Id="rId16" Type="http://schemas.openxmlformats.org/officeDocument/2006/relationships/image" Target="../media/image-7-16.png"/><Relationship Id="rId17" Type="http://schemas.openxmlformats.org/officeDocument/2006/relationships/slideLayout" Target="../slideLayouts/slideLayout1.xml"/><Relationship Id="rId1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image" Target="../media/image-9-14.png"/><Relationship Id="rId15" Type="http://schemas.openxmlformats.org/officeDocument/2006/relationships/image" Target="../media/image-9-15.png"/><Relationship Id="rId16" Type="http://schemas.openxmlformats.org/officeDocument/2006/relationships/image" Target="../media/image-9-16.png"/><Relationship Id="rId17" Type="http://schemas.openxmlformats.org/officeDocument/2006/relationships/image" Target="../media/image-9-17.png"/><Relationship Id="rId18" Type="http://schemas.openxmlformats.org/officeDocument/2006/relationships/image" Target="../media/image-9-18.png"/><Relationship Id="rId19" Type="http://schemas.openxmlformats.org/officeDocument/2006/relationships/image" Target="../media/image-9-19.png"/><Relationship Id="rId20" Type="http://schemas.openxmlformats.org/officeDocument/2006/relationships/image" Target="../media/image-9-20.png"/><Relationship Id="rId21" Type="http://schemas.openxmlformats.org/officeDocument/2006/relationships/image" Target="../media/image-9-21.png"/><Relationship Id="rId22" Type="http://schemas.openxmlformats.org/officeDocument/2006/relationships/slideLayout" Target="../slideLayouts/slideLayout1.xml"/><Relationship Id="rId2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F4F6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3" name="Image 0" descr="/var/folders/1y/yzhkrds14j1gm67qjvlds8tm7vvy2b/T/icon-img-27vt0lj6l-176783668903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1" descr="/var/folders/1y/yzhkrds14j1gm67qjvlds8tm7vvy2b/T/icon-bg-y6mt7l65u-176783668996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2" descr="/var/folders/1y/yzhkrds14j1gm67qjvlds8tm7vvy2b/T/icon-bg-icon-nypc3tuth-1767836690874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00250"/>
            <a:ext cx="914400" cy="762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914400" y="2305050"/>
            <a:ext cx="3257669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00"/>
              </a:lnSpc>
              <a:spcAft>
                <a:spcPts val="1200"/>
              </a:spcAft>
              <a:buNone/>
            </a:pPr>
            <a:r>
              <a:rPr lang="en-US" sz="36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Dook Travels</a:t>
            </a:r>
            <a:endParaRPr lang="en-US" sz="3600" dirty="0"/>
          </a:p>
        </p:txBody>
      </p:sp>
      <p:sp>
        <p:nvSpPr>
          <p:cNvPr id="7" name="Text 2"/>
          <p:cNvSpPr/>
          <p:nvPr/>
        </p:nvSpPr>
        <p:spPr>
          <a:xfrm>
            <a:off x="914400" y="3028950"/>
            <a:ext cx="7399831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spcAft>
                <a:spcPts val="1800"/>
              </a:spcAft>
              <a:buNone/>
            </a:pPr>
            <a:r>
              <a:rPr lang="en-US" sz="27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Premier DMC for CIS Countries &amp; Turkey</a:t>
            </a:r>
            <a:endParaRPr lang="en-US" sz="2700" dirty="0"/>
          </a:p>
        </p:txBody>
      </p:sp>
      <p:sp>
        <p:nvSpPr>
          <p:cNvPr id="8" name="Text 3"/>
          <p:cNvSpPr/>
          <p:nvPr/>
        </p:nvSpPr>
        <p:spPr>
          <a:xfrm>
            <a:off x="914400" y="3638550"/>
            <a:ext cx="603387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600"/>
              </a:spcAft>
              <a:buNone/>
            </a:pPr>
            <a:r>
              <a:rPr lang="en-US" sz="15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Pioneering Journeys. Unmatched Expertise. Shared Success.</a:t>
            </a:r>
            <a:endParaRPr lang="en-US" sz="1500" dirty="0"/>
          </a:p>
        </p:txBody>
      </p:sp>
      <p:sp>
        <p:nvSpPr>
          <p:cNvPr id="9" name="Text 4"/>
          <p:cNvSpPr/>
          <p:nvPr/>
        </p:nvSpPr>
        <p:spPr>
          <a:xfrm>
            <a:off x="914400" y="4362450"/>
            <a:ext cx="2846636" cy="495300"/>
          </a:xfrm>
          <a:prstGeom prst="roundRect">
            <a:avLst>
              <a:gd name="adj" fmla="val 15385"/>
            </a:avLst>
          </a:prstGeom>
          <a:solidFill>
            <a:srgbClr val="FFFFFF">
              <a:alpha val="2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0" name="Text 5"/>
          <p:cNvSpPr/>
          <p:nvPr/>
        </p:nvSpPr>
        <p:spPr>
          <a:xfrm>
            <a:off x="1143000" y="4476750"/>
            <a:ext cx="257231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B2B &amp; Partner Presentation</a:t>
            </a:r>
            <a:endParaRPr lang="en-US" sz="1350" dirty="0"/>
          </a:p>
        </p:txBody>
      </p:sp>
      <p:sp>
        <p:nvSpPr>
          <p:cNvPr id="11" name="Text 6"/>
          <p:cNvSpPr/>
          <p:nvPr/>
        </p:nvSpPr>
        <p:spPr>
          <a:xfrm>
            <a:off x="914400" y="6134100"/>
            <a:ext cx="97241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July 2025</a:t>
            </a:r>
            <a:endParaRPr lang="en-US" sz="1350" dirty="0"/>
          </a:p>
        </p:txBody>
      </p:sp>
      <p:sp>
        <p:nvSpPr>
          <p:cNvPr id="12" name="Text 7"/>
          <p:cNvSpPr/>
          <p:nvPr/>
        </p:nvSpPr>
        <p:spPr>
          <a:xfrm>
            <a:off x="9145042" y="6172200"/>
            <a:ext cx="18582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www.dooktravels.com</a:t>
            </a:r>
            <a:endParaRPr lang="en-US" sz="1200" dirty="0"/>
          </a:p>
        </p:txBody>
      </p:sp>
      <p:pic>
        <p:nvPicPr>
          <p:cNvPr id="13" name="Image 3" descr="/var/folders/1y/yzhkrds14j1gm67qjvlds8tm7vvy2b/T/icon-icon-4b4o7p1c5-1767836690908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4700" y="6200775"/>
            <a:ext cx="95250" cy="152400"/>
          </a:xfrm>
          <a:prstGeom prst="rect">
            <a:avLst/>
          </a:prstGeom>
        </p:spPr>
      </p:pic>
      <p:pic>
        <p:nvPicPr>
          <p:cNvPr id="14" name="Image 4" descr="/var/folders/1y/yzhkrds14j1gm67qjvlds8tm7vvy2b/T/icon-icon-ktyj9g94q-176783669095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4250" y="6200775"/>
            <a:ext cx="133350" cy="152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3" name="Image 0" descr="/var/folders/1y/yzhkrds14j1gm67qjvlds8tm7vvy2b/T/icon-bg-icon-apeowyq3n-176783672145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762000"/>
            <a:ext cx="457200" cy="762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19200" y="609600"/>
            <a:ext cx="754438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Legacy of Trust &amp; Success in Numbers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2255520" y="1295400"/>
            <a:ext cx="768096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numbers don't just tell a story—they prove our commitment to delivering exceptional travel experiences and building lasting partnerships.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09600" y="2133600"/>
            <a:ext cx="2011561" cy="1943100"/>
          </a:xfrm>
          <a:prstGeom prst="roundRect">
            <a:avLst>
              <a:gd name="adj" fmla="val 392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7" name="Image 1" descr="/var/folders/1y/yzhkrds14j1gm67qjvlds8tm7vvy2b/T/icon-icon-b8vhujesh-1767836721515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068" y="2495550"/>
            <a:ext cx="428625" cy="3429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11820" y="2971800"/>
            <a:ext cx="2427997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spcAft>
                <a:spcPts val="600"/>
              </a:spcAft>
              <a:buNone/>
            </a:pPr>
            <a:r>
              <a:rPr lang="en-US" sz="3600" b="1" dirty="0">
                <a:solidFill>
                  <a:srgbClr val="E63946">
                    <a:alpha val="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500,000+</a:t>
            </a:r>
            <a:endParaRPr lang="en-US" sz="3600" dirty="0"/>
          </a:p>
        </p:txBody>
      </p:sp>
      <p:sp>
        <p:nvSpPr>
          <p:cNvPr id="9" name="Text 5"/>
          <p:cNvSpPr/>
          <p:nvPr/>
        </p:nvSpPr>
        <p:spPr>
          <a:xfrm>
            <a:off x="918656" y="3505200"/>
            <a:ext cx="139329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Happy Travelers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2849761" y="2133600"/>
            <a:ext cx="2011710" cy="1943100"/>
          </a:xfrm>
          <a:prstGeom prst="roundRect">
            <a:avLst>
              <a:gd name="adj" fmla="val 392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11" name="Image 2" descr="/var/folders/1y/yzhkrds14j1gm67qjvlds8tm7vvy2b/T/icon-icon-kgtwylktc-176783672156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229" y="2381250"/>
            <a:ext cx="428625" cy="34290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2953494" y="2857500"/>
            <a:ext cx="198712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spcAft>
                <a:spcPts val="600"/>
              </a:spcAft>
              <a:buNone/>
            </a:pPr>
            <a:r>
              <a:rPr lang="en-US" sz="3600" b="1" dirty="0">
                <a:solidFill>
                  <a:srgbClr val="E63946">
                    <a:alpha val="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10,000+</a:t>
            </a:r>
            <a:endParaRPr lang="en-US" sz="3600" dirty="0"/>
          </a:p>
        </p:txBody>
      </p:sp>
      <p:sp>
        <p:nvSpPr>
          <p:cNvPr id="13" name="Text 8"/>
          <p:cNvSpPr/>
          <p:nvPr/>
        </p:nvSpPr>
        <p:spPr>
          <a:xfrm>
            <a:off x="2986921" y="3390900"/>
            <a:ext cx="173739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Travel Agent Partners</a:t>
            </a:r>
            <a:endParaRPr lang="en-US" sz="1200" dirty="0"/>
          </a:p>
        </p:txBody>
      </p:sp>
      <p:sp>
        <p:nvSpPr>
          <p:cNvPr id="14" name="Text 9"/>
          <p:cNvSpPr/>
          <p:nvPr/>
        </p:nvSpPr>
        <p:spPr>
          <a:xfrm>
            <a:off x="5090071" y="2133600"/>
            <a:ext cx="2011710" cy="1943100"/>
          </a:xfrm>
          <a:prstGeom prst="roundRect">
            <a:avLst>
              <a:gd name="adj" fmla="val 392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15" name="Image 3" descr="/var/folders/1y/yzhkrds14j1gm67qjvlds8tm7vvy2b/T/icon-icon-ivas0q8uy-1767836721738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264" y="2381250"/>
            <a:ext cx="257175" cy="34290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5511701" y="2857500"/>
            <a:ext cx="140214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spcAft>
                <a:spcPts val="600"/>
              </a:spcAft>
              <a:buNone/>
            </a:pPr>
            <a:r>
              <a:rPr lang="en-US" sz="3600" b="1" dirty="0">
                <a:solidFill>
                  <a:srgbClr val="E63946">
                    <a:alpha val="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500+</a:t>
            </a:r>
            <a:endParaRPr lang="en-US" sz="3600" dirty="0"/>
          </a:p>
        </p:txBody>
      </p:sp>
      <p:sp>
        <p:nvSpPr>
          <p:cNvPr id="17" name="Text 11"/>
          <p:cNvSpPr/>
          <p:nvPr/>
        </p:nvSpPr>
        <p:spPr>
          <a:xfrm>
            <a:off x="5227231" y="3390900"/>
            <a:ext cx="173739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Corporate Clients Served</a:t>
            </a:r>
            <a:endParaRPr lang="en-US" sz="1200" dirty="0"/>
          </a:p>
        </p:txBody>
      </p:sp>
      <p:sp>
        <p:nvSpPr>
          <p:cNvPr id="18" name="Text 12"/>
          <p:cNvSpPr/>
          <p:nvPr/>
        </p:nvSpPr>
        <p:spPr>
          <a:xfrm>
            <a:off x="7330380" y="2133600"/>
            <a:ext cx="2011710" cy="1943100"/>
          </a:xfrm>
          <a:prstGeom prst="roundRect">
            <a:avLst>
              <a:gd name="adj" fmla="val 392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19" name="Image 4" descr="/var/folders/1y/yzhkrds14j1gm67qjvlds8tm7vvy2b/T/icon-icon-rnbeg48wc-1767836721774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6142" y="2381250"/>
            <a:ext cx="300038" cy="342900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7772251" y="2857500"/>
            <a:ext cx="135338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spcAft>
                <a:spcPts val="600"/>
              </a:spcAft>
              <a:buNone/>
            </a:pPr>
            <a:r>
              <a:rPr lang="en-US" sz="3600" b="1" dirty="0">
                <a:solidFill>
                  <a:srgbClr val="E63946">
                    <a:alpha val="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250+</a:t>
            </a:r>
            <a:endParaRPr lang="en-US" sz="3600" dirty="0"/>
          </a:p>
        </p:txBody>
      </p:sp>
      <p:sp>
        <p:nvSpPr>
          <p:cNvPr id="21" name="Text 14"/>
          <p:cNvSpPr/>
          <p:nvPr/>
        </p:nvSpPr>
        <p:spPr>
          <a:xfrm>
            <a:off x="7467540" y="3390900"/>
            <a:ext cx="173739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Dedicated Professionals</a:t>
            </a:r>
            <a:endParaRPr lang="en-US" sz="1200" dirty="0"/>
          </a:p>
        </p:txBody>
      </p:sp>
      <p:sp>
        <p:nvSpPr>
          <p:cNvPr id="22" name="Text 15"/>
          <p:cNvSpPr/>
          <p:nvPr/>
        </p:nvSpPr>
        <p:spPr>
          <a:xfrm>
            <a:off x="9570690" y="2133600"/>
            <a:ext cx="2011561" cy="1943100"/>
          </a:xfrm>
          <a:prstGeom prst="roundRect">
            <a:avLst>
              <a:gd name="adj" fmla="val 392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23" name="Image 5" descr="/var/folders/1y/yzhkrds14j1gm67qjvlds8tm7vvy2b/T/icon-icon-dneailrx1-1767836721817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6452" y="2381250"/>
            <a:ext cx="300038" cy="342900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10189964" y="2857500"/>
            <a:ext cx="95589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spcAft>
                <a:spcPts val="600"/>
              </a:spcAft>
              <a:buNone/>
            </a:pPr>
            <a:r>
              <a:rPr lang="en-US" sz="3600" b="1" dirty="0">
                <a:solidFill>
                  <a:srgbClr val="E63946">
                    <a:alpha val="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14+</a:t>
            </a:r>
            <a:endParaRPr lang="en-US" sz="3600" dirty="0"/>
          </a:p>
        </p:txBody>
      </p:sp>
      <p:sp>
        <p:nvSpPr>
          <p:cNvPr id="25" name="Text 17"/>
          <p:cNvSpPr/>
          <p:nvPr/>
        </p:nvSpPr>
        <p:spPr>
          <a:xfrm>
            <a:off x="9707850" y="3390900"/>
            <a:ext cx="173724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Years of Market Leadership</a:t>
            </a:r>
            <a:endParaRPr lang="en-US" sz="1200" dirty="0"/>
          </a:p>
        </p:txBody>
      </p:sp>
      <p:sp>
        <p:nvSpPr>
          <p:cNvPr id="26" name="Text 18"/>
          <p:cNvSpPr/>
          <p:nvPr/>
        </p:nvSpPr>
        <p:spPr>
          <a:xfrm>
            <a:off x="1828800" y="4381500"/>
            <a:ext cx="8534400" cy="1295400"/>
          </a:xfrm>
          <a:prstGeom prst="roundRect">
            <a:avLst>
              <a:gd name="adj" fmla="val 5882"/>
            </a:avLst>
          </a:prstGeom>
          <a:solidFill>
            <a:srgbClr val="F9FAF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7" name="Shape 19"/>
          <p:cNvSpPr/>
          <p:nvPr/>
        </p:nvSpPr>
        <p:spPr>
          <a:xfrm>
            <a:off x="1828800" y="4400550"/>
            <a:ext cx="8534400" cy="0"/>
          </a:xfrm>
          <a:prstGeom prst="line">
            <a:avLst/>
          </a:prstGeom>
          <a:noFill/>
          <a:ln w="38100">
            <a:solidFill>
              <a:srgbClr val="DC2626"/>
            </a:solidFill>
            <a:prstDash val="solid"/>
          </a:ln>
        </p:spPr>
      </p:sp>
      <p:sp>
        <p:nvSpPr>
          <p:cNvPr id="28" name="Text 20"/>
          <p:cNvSpPr/>
          <p:nvPr/>
        </p:nvSpPr>
        <p:spPr>
          <a:xfrm>
            <a:off x="2161483" y="4648200"/>
            <a:ext cx="8167583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These numbers represent more than just statistics—they represent thousands of successful journeys, meaningful partnerships, and a legacy of trust built on years of expertise in the CIS region. </a:t>
            </a:r>
            <a:endParaRPr lang="en-US" sz="1500" dirty="0"/>
          </a:p>
        </p:txBody>
      </p:sp>
      <p:pic>
        <p:nvPicPr>
          <p:cNvPr id="29" name="Image 6" descr="/var/folders/1y/yzhkrds14j1gm67qjvlds8tm7vvy2b/T/icon-icon-ypb0esl76-1767836722066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3062" y="4686300"/>
            <a:ext cx="166688" cy="190500"/>
          </a:xfrm>
          <a:prstGeom prst="rect">
            <a:avLst/>
          </a:prstGeom>
        </p:spPr>
      </p:pic>
      <p:pic>
        <p:nvPicPr>
          <p:cNvPr id="30" name="Image 7" descr="/var/folders/1y/yzhkrds14j1gm67qjvlds8tm7vvy2b/T/icon-icon-d04l8fr6d-1767836722129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8240" y="5219700"/>
            <a:ext cx="166688" cy="190500"/>
          </a:xfrm>
          <a:prstGeom prst="rect">
            <a:avLst/>
          </a:prstGeom>
        </p:spPr>
      </p:pic>
      <p:sp>
        <p:nvSpPr>
          <p:cNvPr id="31" name="Text 21"/>
          <p:cNvSpPr/>
          <p:nvPr/>
        </p:nvSpPr>
        <p:spPr>
          <a:xfrm>
            <a:off x="11613356" y="6400800"/>
            <a:ext cx="53292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10/12</a:t>
            </a:r>
            <a:endParaRPr lang="en-US" sz="1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7172325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3" name="Image 0" descr="/var/folders/1y/yzhkrds14j1gm67qjvlds8tm7vvy2b/T/icon-bg-icon-wxomgp51t-176783672484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762000"/>
            <a:ext cx="457200" cy="762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19200" y="609600"/>
            <a:ext cx="4645268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Let's Partner for Success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609600" y="1371600"/>
            <a:ext cx="1152144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38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Succeed When Our Partners Succeed. Join forces with Dook Travels for mutual growth and unforgettable travel experiences.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09600" y="2371725"/>
            <a:ext cx="3454301" cy="3581400"/>
          </a:xfrm>
          <a:prstGeom prst="roundRect">
            <a:avLst>
              <a:gd name="adj" fmla="val 2206"/>
            </a:avLst>
          </a:prstGeom>
          <a:solidFill>
            <a:srgbClr val="F9FAFB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7" name="Shape 4"/>
          <p:cNvSpPr/>
          <p:nvPr/>
        </p:nvSpPr>
        <p:spPr>
          <a:xfrm>
            <a:off x="609600" y="2390775"/>
            <a:ext cx="3454301" cy="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pic>
        <p:nvPicPr>
          <p:cNvPr id="8" name="Image 1" descr="/var/folders/1y/yzhkrds14j1gm67qjvlds8tm7vvy2b/T/icon-bg-icon-2tf1g51c0-1767836724892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750" y="2638425"/>
            <a:ext cx="762000" cy="7620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6760" y="3629025"/>
            <a:ext cx="317998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spcAft>
                <a:spcPts val="1200"/>
              </a:spcAft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Travel Agents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746760" y="4086225"/>
            <a:ext cx="3179981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spcAft>
                <a:spcPts val="1800"/>
              </a:spcAft>
              <a:buNone/>
            </a:pPr>
            <a:r>
              <a:rPr lang="en-US" sz="12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Join our exclusive network to unlock the most comprehensive CIS &amp; Turkey product portfolio and drive your business growth.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746760" y="5229225"/>
            <a:ext cx="3179981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Join Our Network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4368701" y="2371725"/>
            <a:ext cx="3454450" cy="3581400"/>
          </a:xfrm>
          <a:prstGeom prst="roundRect">
            <a:avLst>
              <a:gd name="adj" fmla="val 2206"/>
            </a:avLst>
          </a:prstGeom>
          <a:solidFill>
            <a:srgbClr val="F9FAFB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3" name="Shape 9"/>
          <p:cNvSpPr/>
          <p:nvPr/>
        </p:nvSpPr>
        <p:spPr>
          <a:xfrm>
            <a:off x="4368701" y="2390775"/>
            <a:ext cx="3454450" cy="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pic>
        <p:nvPicPr>
          <p:cNvPr id="14" name="Image 2" descr="/var/folders/1y/yzhkrds14j1gm67qjvlds8tm7vvy2b/T/icon-bg-icon-cxwqykcu4-1767836724943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851" y="2638425"/>
            <a:ext cx="762000" cy="76200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4505861" y="3629025"/>
            <a:ext cx="318013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spcAft>
                <a:spcPts val="1200"/>
              </a:spcAft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Corporates</a:t>
            </a:r>
            <a:endParaRPr lang="en-US" sz="1800" dirty="0"/>
          </a:p>
        </p:txBody>
      </p:sp>
      <p:sp>
        <p:nvSpPr>
          <p:cNvPr id="16" name="Text 11"/>
          <p:cNvSpPr/>
          <p:nvPr/>
        </p:nvSpPr>
        <p:spPr>
          <a:xfrm>
            <a:off x="4505861" y="4086225"/>
            <a:ext cx="318013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spcAft>
                <a:spcPts val="1800"/>
              </a:spcAft>
              <a:buNone/>
            </a:pPr>
            <a:r>
              <a:rPr lang="en-US" sz="12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Challenge us to design your next unforgettable incentive trip, conference, or company offsite.</a:t>
            </a:r>
            <a:endParaRPr lang="en-US" sz="1200" dirty="0"/>
          </a:p>
        </p:txBody>
      </p:sp>
      <p:sp>
        <p:nvSpPr>
          <p:cNvPr id="17" name="Text 12"/>
          <p:cNvSpPr/>
          <p:nvPr/>
        </p:nvSpPr>
        <p:spPr>
          <a:xfrm>
            <a:off x="4505861" y="5000625"/>
            <a:ext cx="318013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Design Your Event</a:t>
            </a:r>
            <a:endParaRPr lang="en-US" sz="1200" dirty="0"/>
          </a:p>
        </p:txBody>
      </p:sp>
      <p:sp>
        <p:nvSpPr>
          <p:cNvPr id="18" name="Text 13"/>
          <p:cNvSpPr/>
          <p:nvPr/>
        </p:nvSpPr>
        <p:spPr>
          <a:xfrm>
            <a:off x="8127950" y="2371725"/>
            <a:ext cx="3454301" cy="3581400"/>
          </a:xfrm>
          <a:prstGeom prst="roundRect">
            <a:avLst>
              <a:gd name="adj" fmla="val 2206"/>
            </a:avLst>
          </a:prstGeom>
          <a:solidFill>
            <a:srgbClr val="F9FAFB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9" name="Shape 14"/>
          <p:cNvSpPr/>
          <p:nvPr/>
        </p:nvSpPr>
        <p:spPr>
          <a:xfrm>
            <a:off x="8127950" y="2390775"/>
            <a:ext cx="3454301" cy="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pic>
        <p:nvPicPr>
          <p:cNvPr id="20" name="Image 3" descr="/var/folders/1y/yzhkrds14j1gm67qjvlds8tm7vvy2b/T/icon-bg-icon-3ijcfcsm1-1767836724983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101" y="2638425"/>
            <a:ext cx="762000" cy="76200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8265110" y="3629025"/>
            <a:ext cx="317998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spcAft>
                <a:spcPts val="1200"/>
              </a:spcAft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Travelers</a:t>
            </a:r>
            <a:endParaRPr lang="en-US" sz="1800" dirty="0"/>
          </a:p>
        </p:txBody>
      </p:sp>
      <p:sp>
        <p:nvSpPr>
          <p:cNvPr id="22" name="Text 16"/>
          <p:cNvSpPr/>
          <p:nvPr/>
        </p:nvSpPr>
        <p:spPr>
          <a:xfrm>
            <a:off x="8265110" y="4086225"/>
            <a:ext cx="3179981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spcAft>
                <a:spcPts val="1800"/>
              </a:spcAft>
              <a:buNone/>
            </a:pPr>
            <a:r>
              <a:rPr lang="en-US" sz="12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Book your next adventure with the confidence that you are traveling with the region's most trusted experts.</a:t>
            </a:r>
            <a:endParaRPr lang="en-US" sz="1200" dirty="0"/>
          </a:p>
        </p:txBody>
      </p:sp>
      <p:sp>
        <p:nvSpPr>
          <p:cNvPr id="23" name="Text 17"/>
          <p:cNvSpPr/>
          <p:nvPr/>
        </p:nvSpPr>
        <p:spPr>
          <a:xfrm>
            <a:off x="8265110" y="5000625"/>
            <a:ext cx="3179981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Book Your Adventure</a:t>
            </a:r>
            <a:endParaRPr lang="en-US" sz="1200" dirty="0"/>
          </a:p>
        </p:txBody>
      </p:sp>
      <p:sp>
        <p:nvSpPr>
          <p:cNvPr id="24" name="Text 18"/>
          <p:cNvSpPr/>
          <p:nvPr/>
        </p:nvSpPr>
        <p:spPr>
          <a:xfrm>
            <a:off x="3824224" y="6334125"/>
            <a:ext cx="7947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partners@dooktravels.com </a:t>
            </a:r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|</a:t>
            </a:r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www.dooktravels.com</a:t>
            </a:r>
            <a:endParaRPr lang="en-US" sz="1200" dirty="0"/>
          </a:p>
        </p:txBody>
      </p:sp>
      <p:pic>
        <p:nvPicPr>
          <p:cNvPr id="25" name="Image 4" descr="/var/folders/1y/yzhkrds14j1gm67qjvlds8tm7vvy2b/T/icon-icon-hp271yzwa-176783672511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4848" y="6362700"/>
            <a:ext cx="152400" cy="152400"/>
          </a:xfrm>
          <a:prstGeom prst="rect">
            <a:avLst/>
          </a:prstGeom>
        </p:spPr>
      </p:pic>
      <p:pic>
        <p:nvPicPr>
          <p:cNvPr id="26" name="Image 5" descr="/var/folders/1y/yzhkrds14j1gm67qjvlds8tm7vvy2b/T/icon-icon-8mukn9gfy-1767836725148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3159" y="6362700"/>
            <a:ext cx="152400" cy="152400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11656219" y="6715125"/>
            <a:ext cx="49006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11/12</a:t>
            </a:r>
            <a:endParaRPr lang="en-US" sz="1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742950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3" name="Image 0" descr="/var/folders/1y/yzhkrds14j1gm67qjvlds8tm7vvy2b/T/icon-bg-icon-vdkeymp6g-176783672820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762000"/>
            <a:ext cx="457200" cy="762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19200" y="609600"/>
            <a:ext cx="3553391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Contact &amp; Connect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609600" y="1371600"/>
            <a:ext cx="1152144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you for your interest in Dook Travels. We look forward to connecting with you and discussing how we can work together to create exceptional travel experiences.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09600" y="2209800"/>
            <a:ext cx="5334000" cy="1104900"/>
          </a:xfrm>
          <a:prstGeom prst="roundRect">
            <a:avLst>
              <a:gd name="adj" fmla="val 6897"/>
            </a:avLst>
          </a:prstGeom>
          <a:solidFill>
            <a:srgbClr val="F9FAF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7" name="Shape 4"/>
          <p:cNvSpPr/>
          <p:nvPr/>
        </p:nvSpPr>
        <p:spPr>
          <a:xfrm>
            <a:off x="623888" y="2209800"/>
            <a:ext cx="0" cy="1104900"/>
          </a:xfrm>
          <a:prstGeom prst="line">
            <a:avLst/>
          </a:prstGeom>
          <a:noFill/>
          <a:ln w="28575">
            <a:solidFill>
              <a:srgbClr val="E63946"/>
            </a:solidFill>
            <a:prstDash val="solid"/>
          </a:ln>
        </p:spPr>
      </p:sp>
      <p:pic>
        <p:nvPicPr>
          <p:cNvPr id="8" name="Image 1" descr="/var/folders/1y/yzhkrds14j1gm67qjvlds8tm7vvy2b/T/icon-icon-8qs7mpw48-176783672825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2438400"/>
            <a:ext cx="228600" cy="3048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209675" y="2457450"/>
            <a:ext cx="100411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Website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1209675" y="2819400"/>
            <a:ext cx="473059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www.dooktravels.com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609600" y="3543300"/>
            <a:ext cx="5334000" cy="1371600"/>
          </a:xfrm>
          <a:prstGeom prst="roundRect">
            <a:avLst>
              <a:gd name="adj" fmla="val 5556"/>
            </a:avLst>
          </a:prstGeom>
          <a:solidFill>
            <a:srgbClr val="F9FAF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2" name="Shape 8"/>
          <p:cNvSpPr/>
          <p:nvPr/>
        </p:nvSpPr>
        <p:spPr>
          <a:xfrm>
            <a:off x="623888" y="3543300"/>
            <a:ext cx="0" cy="1371600"/>
          </a:xfrm>
          <a:prstGeom prst="line">
            <a:avLst/>
          </a:prstGeom>
          <a:noFill/>
          <a:ln w="28575">
            <a:solidFill>
              <a:srgbClr val="E63946"/>
            </a:solidFill>
            <a:prstDash val="solid"/>
          </a:ln>
        </p:spPr>
      </p:sp>
      <p:pic>
        <p:nvPicPr>
          <p:cNvPr id="13" name="Image 2" descr="/var/folders/1y/yzhkrds14j1gm67qjvlds8tm7vvy2b/T/icon-icon-3pu8u16h0-176783672832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5" y="3771900"/>
            <a:ext cx="228600" cy="3048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209675" y="3790950"/>
            <a:ext cx="10477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Email Us</a:t>
            </a:r>
            <a:endParaRPr lang="en-US" sz="1500" dirty="0"/>
          </a:p>
        </p:txBody>
      </p:sp>
      <p:sp>
        <p:nvSpPr>
          <p:cNvPr id="15" name="Text 10"/>
          <p:cNvSpPr/>
          <p:nvPr/>
        </p:nvSpPr>
        <p:spPr>
          <a:xfrm>
            <a:off x="1476375" y="4152900"/>
            <a:ext cx="445055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Partnerships &amp; MICE: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partners@dooktravels.com</a:t>
            </a:r>
            <a:endParaRPr lang="en-US" sz="1200" dirty="0"/>
          </a:p>
        </p:txBody>
      </p:sp>
      <p:pic>
        <p:nvPicPr>
          <p:cNvPr id="16" name="Image 3" descr="/var/folders/1y/yzhkrds14j1gm67qjvlds8tm7vvy2b/T/icon-icon-j5xj0ykw0-1767836728433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675" y="4191000"/>
            <a:ext cx="190500" cy="15240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438275" y="4457700"/>
            <a:ext cx="449056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General Inquiries:</a:t>
            </a:r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info@dooktravels.com</a:t>
            </a:r>
            <a:endParaRPr lang="en-US" sz="1200" dirty="0"/>
          </a:p>
        </p:txBody>
      </p:sp>
      <p:pic>
        <p:nvPicPr>
          <p:cNvPr id="18" name="Image 4" descr="/var/folders/1y/yzhkrds14j1gm67qjvlds8tm7vvy2b/T/icon-icon-m1m29ak4x-1767836728534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675" y="4495800"/>
            <a:ext cx="152400" cy="15240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609600" y="5143500"/>
            <a:ext cx="5334000" cy="1104900"/>
          </a:xfrm>
          <a:prstGeom prst="roundRect">
            <a:avLst>
              <a:gd name="adj" fmla="val 6897"/>
            </a:avLst>
          </a:prstGeom>
          <a:solidFill>
            <a:srgbClr val="F9FAF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0" name="Shape 13"/>
          <p:cNvSpPr/>
          <p:nvPr/>
        </p:nvSpPr>
        <p:spPr>
          <a:xfrm>
            <a:off x="623888" y="5143500"/>
            <a:ext cx="0" cy="1104900"/>
          </a:xfrm>
          <a:prstGeom prst="line">
            <a:avLst/>
          </a:prstGeom>
          <a:noFill/>
          <a:ln w="28575">
            <a:solidFill>
              <a:srgbClr val="E63946"/>
            </a:solidFill>
            <a:prstDash val="solid"/>
          </a:ln>
        </p:spPr>
      </p:sp>
      <p:pic>
        <p:nvPicPr>
          <p:cNvPr id="21" name="Image 5" descr="/var/folders/1y/yzhkrds14j1gm67qjvlds8tm7vvy2b/T/icon-icon-23xher61r-1767836728574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775" y="5372100"/>
            <a:ext cx="228600" cy="304800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1209675" y="5391150"/>
            <a:ext cx="83191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Phone</a:t>
            </a:r>
            <a:endParaRPr lang="en-US" sz="1500" dirty="0"/>
          </a:p>
        </p:txBody>
      </p:sp>
      <p:sp>
        <p:nvSpPr>
          <p:cNvPr id="23" name="Text 15"/>
          <p:cNvSpPr/>
          <p:nvPr/>
        </p:nvSpPr>
        <p:spPr>
          <a:xfrm>
            <a:off x="1209675" y="5753100"/>
            <a:ext cx="473059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[Your Primary Contact Number]</a:t>
            </a:r>
            <a:endParaRPr lang="en-US" sz="1350" dirty="0"/>
          </a:p>
        </p:txBody>
      </p:sp>
      <p:sp>
        <p:nvSpPr>
          <p:cNvPr id="24" name="Text 16"/>
          <p:cNvSpPr/>
          <p:nvPr/>
        </p:nvSpPr>
        <p:spPr>
          <a:xfrm>
            <a:off x="6248400" y="2209800"/>
            <a:ext cx="5334000" cy="1714500"/>
          </a:xfrm>
          <a:prstGeom prst="roundRect">
            <a:avLst>
              <a:gd name="adj" fmla="val 4444"/>
            </a:avLst>
          </a:prstGeom>
          <a:solidFill>
            <a:srgbClr val="F9FAF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5" name="Text 17"/>
          <p:cNvSpPr/>
          <p:nvPr/>
        </p:nvSpPr>
        <p:spPr>
          <a:xfrm>
            <a:off x="6477000" y="2438400"/>
            <a:ext cx="51206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1200"/>
              </a:spcAft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Follow Our Journey</a:t>
            </a:r>
            <a:endParaRPr lang="en-US" sz="1500" dirty="0"/>
          </a:p>
        </p:txBody>
      </p:sp>
      <p:pic>
        <p:nvPicPr>
          <p:cNvPr id="26" name="Image 6" descr="/var/folders/1y/yzhkrds14j1gm67qjvlds8tm7vvy2b/T/icon-icon-uvq4wd3r4-1767836728634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2361" y="2876550"/>
            <a:ext cx="214313" cy="342900"/>
          </a:xfrm>
          <a:prstGeom prst="rect">
            <a:avLst/>
          </a:prstGeom>
        </p:spPr>
      </p:pic>
      <p:sp>
        <p:nvSpPr>
          <p:cNvPr id="27" name="Text 18"/>
          <p:cNvSpPr/>
          <p:nvPr/>
        </p:nvSpPr>
        <p:spPr>
          <a:xfrm>
            <a:off x="6385560" y="3314700"/>
            <a:ext cx="92806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Facebook</a:t>
            </a:r>
            <a:endParaRPr lang="en-US" sz="1200" dirty="0"/>
          </a:p>
        </p:txBody>
      </p:sp>
      <p:pic>
        <p:nvPicPr>
          <p:cNvPr id="28" name="Image 7" descr="/var/folders/1y/yzhkrds14j1gm67qjvlds8tm7vvy2b/T/icon-icon-q0xnmna8f-1767836728698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2330" y="2876550"/>
            <a:ext cx="300038" cy="342900"/>
          </a:xfrm>
          <a:prstGeom prst="rect">
            <a:avLst/>
          </a:prstGeom>
        </p:spPr>
      </p:pic>
      <p:sp>
        <p:nvSpPr>
          <p:cNvPr id="29" name="Text 19"/>
          <p:cNvSpPr/>
          <p:nvPr/>
        </p:nvSpPr>
        <p:spPr>
          <a:xfrm>
            <a:off x="7359342" y="3314700"/>
            <a:ext cx="96616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Instagram</a:t>
            </a:r>
            <a:endParaRPr lang="en-US" sz="1200" dirty="0"/>
          </a:p>
        </p:txBody>
      </p:sp>
      <p:sp>
        <p:nvSpPr>
          <p:cNvPr id="30" name="Text 20"/>
          <p:cNvSpPr/>
          <p:nvPr/>
        </p:nvSpPr>
        <p:spPr>
          <a:xfrm>
            <a:off x="6248400" y="4152900"/>
            <a:ext cx="5334000" cy="2286000"/>
          </a:xfrm>
          <a:prstGeom prst="roundRect">
            <a:avLst>
              <a:gd name="adj" fmla="val 3333"/>
            </a:avLst>
          </a:prstGeom>
          <a:solidFill>
            <a:srgbClr val="DC2626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1" name="Text 21"/>
          <p:cNvSpPr/>
          <p:nvPr/>
        </p:nvSpPr>
        <p:spPr>
          <a:xfrm>
            <a:off x="6477000" y="4381500"/>
            <a:ext cx="512064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900"/>
              </a:spcAft>
              <a:buNone/>
            </a:pPr>
            <a:r>
              <a:rPr lang="en-US" sz="18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Ready to Partner with the Best?</a:t>
            </a:r>
            <a:endParaRPr lang="en-US" sz="1800" dirty="0"/>
          </a:p>
        </p:txBody>
      </p:sp>
      <p:sp>
        <p:nvSpPr>
          <p:cNvPr id="32" name="Text 22"/>
          <p:cNvSpPr/>
          <p:nvPr/>
        </p:nvSpPr>
        <p:spPr>
          <a:xfrm>
            <a:off x="6477000" y="4800600"/>
            <a:ext cx="512064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Aft>
                <a:spcPts val="12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Join our exclusive network or request a quote for your next business travel program.</a:t>
            </a:r>
            <a:endParaRPr lang="en-US" sz="1200" dirty="0"/>
          </a:p>
        </p:txBody>
      </p:sp>
      <p:sp>
        <p:nvSpPr>
          <p:cNvPr id="33" name="Text 23"/>
          <p:cNvSpPr/>
          <p:nvPr/>
        </p:nvSpPr>
        <p:spPr>
          <a:xfrm>
            <a:off x="6686550" y="5410200"/>
            <a:ext cx="241173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Unparalleled expertise in CIS &amp; Turkey</a:t>
            </a:r>
            <a:endParaRPr lang="en-US" sz="1050" dirty="0"/>
          </a:p>
        </p:txBody>
      </p:sp>
      <p:pic>
        <p:nvPicPr>
          <p:cNvPr id="34" name="Image 8" descr="/var/folders/1y/yzhkrds14j1gm67qjvlds8tm7vvy2b/T/icon-icon-3l1wqjl6r-1767836728808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000" y="5438775"/>
            <a:ext cx="133350" cy="133350"/>
          </a:xfrm>
          <a:prstGeom prst="rect">
            <a:avLst/>
          </a:prstGeom>
        </p:spPr>
      </p:pic>
      <p:sp>
        <p:nvSpPr>
          <p:cNvPr id="35" name="Text 24"/>
          <p:cNvSpPr/>
          <p:nvPr/>
        </p:nvSpPr>
        <p:spPr>
          <a:xfrm>
            <a:off x="9124950" y="5410200"/>
            <a:ext cx="241173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First-mover advantage since 2010</a:t>
            </a:r>
            <a:endParaRPr lang="en-US" sz="1050" dirty="0"/>
          </a:p>
        </p:txBody>
      </p:sp>
      <p:pic>
        <p:nvPicPr>
          <p:cNvPr id="36" name="Image 9" descr="/var/folders/1y/yzhkrds14j1gm67qjvlds8tm7vvy2b/T/icon-icon-x0u5m6jdq-1767836728899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5400" y="5438775"/>
            <a:ext cx="133350" cy="133350"/>
          </a:xfrm>
          <a:prstGeom prst="rect">
            <a:avLst/>
          </a:prstGeom>
        </p:spPr>
      </p:pic>
      <p:sp>
        <p:nvSpPr>
          <p:cNvPr id="37" name="Text 25"/>
          <p:cNvSpPr/>
          <p:nvPr/>
        </p:nvSpPr>
        <p:spPr>
          <a:xfrm>
            <a:off x="6686550" y="5905500"/>
            <a:ext cx="241173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Indian-centric solutions</a:t>
            </a:r>
            <a:endParaRPr lang="en-US" sz="1050" dirty="0"/>
          </a:p>
        </p:txBody>
      </p:sp>
      <p:pic>
        <p:nvPicPr>
          <p:cNvPr id="38" name="Image 10" descr="/var/folders/1y/yzhkrds14j1gm67qjvlds8tm7vvy2b/T/icon-icon-hyizygtou-1767836728982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0" y="5934075"/>
            <a:ext cx="133350" cy="133350"/>
          </a:xfrm>
          <a:prstGeom prst="rect">
            <a:avLst/>
          </a:prstGeom>
        </p:spPr>
      </p:pic>
      <p:sp>
        <p:nvSpPr>
          <p:cNvPr id="39" name="Text 26"/>
          <p:cNvSpPr/>
          <p:nvPr/>
        </p:nvSpPr>
        <p:spPr>
          <a:xfrm>
            <a:off x="9124950" y="5905500"/>
            <a:ext cx="241173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Robust on-ground infrastructure</a:t>
            </a:r>
            <a:endParaRPr lang="en-US" sz="1050" dirty="0"/>
          </a:p>
        </p:txBody>
      </p:sp>
      <p:pic>
        <p:nvPicPr>
          <p:cNvPr id="40" name="Image 11" descr="/var/folders/1y/yzhkrds14j1gm67qjvlds8tm7vvy2b/T/icon-icon-ia6har3ej-1767836729056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5400" y="5934075"/>
            <a:ext cx="133350" cy="133350"/>
          </a:xfrm>
          <a:prstGeom prst="rect">
            <a:avLst/>
          </a:prstGeom>
        </p:spPr>
      </p:pic>
      <p:sp>
        <p:nvSpPr>
          <p:cNvPr id="41" name="Text 27"/>
          <p:cNvSpPr/>
          <p:nvPr/>
        </p:nvSpPr>
        <p:spPr>
          <a:xfrm>
            <a:off x="11623179" y="6972300"/>
            <a:ext cx="52310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12/12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3" name="Image 0" descr="/var/folders/1y/yzhkrds14j1gm67qjvlds8tm7vvy2b/T/icon-bg-icon-it3r9rdqp-176783669375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762000"/>
            <a:ext cx="457200" cy="762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19200" y="609600"/>
            <a:ext cx="7054319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About Dook Travels: The CIS Pioneers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609600" y="1295400"/>
            <a:ext cx="11521440" cy="928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38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didn't just enter the market—we created it. Since 2010, Dook Travels has been the trailblazer introducing CIS destinations like Uzbekistan and Russia to the Indian &amp; South Asian market. Our journey has been defined by innovation, trust, and a commitment to providing unparalleled travel experiences.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09600" y="2528888"/>
            <a:ext cx="3505200" cy="1638300"/>
          </a:xfrm>
          <a:prstGeom prst="roundRect">
            <a:avLst>
              <a:gd name="adj" fmla="val 4651"/>
            </a:avLst>
          </a:prstGeom>
          <a:solidFill>
            <a:srgbClr val="F8F9FA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7" name="Shape 4"/>
          <p:cNvSpPr/>
          <p:nvPr/>
        </p:nvSpPr>
        <p:spPr>
          <a:xfrm>
            <a:off x="628650" y="2528888"/>
            <a:ext cx="0" cy="163830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pic>
        <p:nvPicPr>
          <p:cNvPr id="8" name="Image 1" descr="/var/folders/1y/yzhkrds14j1gm67qjvlds8tm7vvy2b/T/icon-icon-ysd50b2fv-176783669380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2776538"/>
            <a:ext cx="357188" cy="28575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347788" y="2776538"/>
            <a:ext cx="110829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 Lakh+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876300" y="3252788"/>
            <a:ext cx="319278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Happy travelers have explored with us, experiencing the magic of the CIS region.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4343400" y="2528888"/>
            <a:ext cx="3505200" cy="1638300"/>
          </a:xfrm>
          <a:prstGeom prst="roundRect">
            <a:avLst>
              <a:gd name="adj" fmla="val 4651"/>
            </a:avLst>
          </a:prstGeom>
          <a:solidFill>
            <a:srgbClr val="F8F9FA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2" name="Shape 8"/>
          <p:cNvSpPr/>
          <p:nvPr/>
        </p:nvSpPr>
        <p:spPr>
          <a:xfrm>
            <a:off x="4362450" y="2528888"/>
            <a:ext cx="0" cy="163830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pic>
        <p:nvPicPr>
          <p:cNvPr id="13" name="Image 2" descr="/var/folders/1y/yzhkrds14j1gm67qjvlds8tm7vvy2b/T/icon-icon-ld5nh72za-176783669387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100" y="2776538"/>
            <a:ext cx="357188" cy="28575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081588" y="2776538"/>
            <a:ext cx="108507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10,000+</a:t>
            </a:r>
            <a:endParaRPr lang="en-US" sz="1800" dirty="0"/>
          </a:p>
        </p:txBody>
      </p:sp>
      <p:sp>
        <p:nvSpPr>
          <p:cNvPr id="15" name="Text 10"/>
          <p:cNvSpPr/>
          <p:nvPr/>
        </p:nvSpPr>
        <p:spPr>
          <a:xfrm>
            <a:off x="4610100" y="3252788"/>
            <a:ext cx="319278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Travel agents trust Dook Travels to deliver exceptional value and service.</a:t>
            </a:r>
            <a:endParaRPr lang="en-US" sz="1200" dirty="0"/>
          </a:p>
        </p:txBody>
      </p:sp>
      <p:sp>
        <p:nvSpPr>
          <p:cNvPr id="16" name="Text 11"/>
          <p:cNvSpPr/>
          <p:nvPr/>
        </p:nvSpPr>
        <p:spPr>
          <a:xfrm>
            <a:off x="8077200" y="2528888"/>
            <a:ext cx="3505200" cy="1638300"/>
          </a:xfrm>
          <a:prstGeom prst="roundRect">
            <a:avLst>
              <a:gd name="adj" fmla="val 4651"/>
            </a:avLst>
          </a:prstGeom>
          <a:solidFill>
            <a:srgbClr val="F8F9FA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7" name="Shape 12"/>
          <p:cNvSpPr/>
          <p:nvPr/>
        </p:nvSpPr>
        <p:spPr>
          <a:xfrm>
            <a:off x="8096250" y="2528888"/>
            <a:ext cx="0" cy="163830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pic>
        <p:nvPicPr>
          <p:cNvPr id="18" name="Image 3" descr="/var/folders/1y/yzhkrds14j1gm67qjvlds8tm7vvy2b/T/icon-icon-jk089089u-176783669392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3900" y="2776538"/>
            <a:ext cx="214313" cy="28575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8672513" y="2776538"/>
            <a:ext cx="767179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500+</a:t>
            </a:r>
            <a:endParaRPr lang="en-US" sz="1800" dirty="0"/>
          </a:p>
        </p:txBody>
      </p:sp>
      <p:sp>
        <p:nvSpPr>
          <p:cNvPr id="20" name="Text 14"/>
          <p:cNvSpPr/>
          <p:nvPr/>
        </p:nvSpPr>
        <p:spPr>
          <a:xfrm>
            <a:off x="8343900" y="3252788"/>
            <a:ext cx="319278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Corporate clients rely on us for their incentive tours and business travel needs.</a:t>
            </a:r>
            <a:endParaRPr lang="en-US" sz="1200" dirty="0"/>
          </a:p>
        </p:txBody>
      </p:sp>
      <p:sp>
        <p:nvSpPr>
          <p:cNvPr id="21" name="Text 15"/>
          <p:cNvSpPr/>
          <p:nvPr/>
        </p:nvSpPr>
        <p:spPr>
          <a:xfrm>
            <a:off x="609600" y="4471988"/>
            <a:ext cx="10972800" cy="1533525"/>
          </a:xfrm>
          <a:prstGeom prst="roundRect">
            <a:avLst>
              <a:gd name="adj" fmla="val 4969"/>
            </a:avLst>
          </a:prstGeom>
          <a:solidFill>
            <a:srgbClr val="F8F9F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2" name="Shape 16"/>
          <p:cNvSpPr/>
          <p:nvPr/>
        </p:nvSpPr>
        <p:spPr>
          <a:xfrm>
            <a:off x="609600" y="4491038"/>
            <a:ext cx="10972800" cy="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sp>
        <p:nvSpPr>
          <p:cNvPr id="23" name="Text 17"/>
          <p:cNvSpPr/>
          <p:nvPr/>
        </p:nvSpPr>
        <p:spPr>
          <a:xfrm>
            <a:off x="1143000" y="4738688"/>
            <a:ext cx="1072134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900"/>
              </a:spcAft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Mission</a:t>
            </a:r>
            <a:endParaRPr lang="en-US" sz="1800" dirty="0"/>
          </a:p>
        </p:txBody>
      </p:sp>
      <p:pic>
        <p:nvPicPr>
          <p:cNvPr id="24" name="Image 4" descr="/var/folders/1y/yzhkrds14j1gm67qjvlds8tm7vvy2b/T/icon-icon-20dn0gnqh-176783669400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767263"/>
            <a:ext cx="228600" cy="228600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838200" y="5157788"/>
            <a:ext cx="1104138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38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 provide unparalleled value, seamless execution, and authentic travel experiences across our specialized destinations.</a:t>
            </a:r>
            <a:endParaRPr lang="en-US" sz="1500" dirty="0"/>
          </a:p>
        </p:txBody>
      </p:sp>
      <p:sp>
        <p:nvSpPr>
          <p:cNvPr id="26" name="Text 19"/>
          <p:cNvSpPr/>
          <p:nvPr/>
        </p:nvSpPr>
        <p:spPr>
          <a:xfrm>
            <a:off x="11678096" y="6400800"/>
            <a:ext cx="46818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2/12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3" name="Image 0" descr="/var/folders/1y/yzhkrds14j1gm67qjvlds8tm7vvy2b/T/icon-bg-icon-t1cioqdk1-176783669677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762000"/>
            <a:ext cx="457200" cy="762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19200" y="609600"/>
            <a:ext cx="6808976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Journey of Innovation &amp; Growth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609600" y="1295400"/>
            <a:ext cx="1152144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From humble beginnings to becoming the undisputed leader in CIS &amp; Turkey tourism, Dook Travels has evolved through decades of innovation, expansion, and technological advancement.</a:t>
            </a:r>
            <a:endParaRPr lang="en-US" sz="1500" dirty="0"/>
          </a:p>
        </p:txBody>
      </p:sp>
      <p:pic>
        <p:nvPicPr>
          <p:cNvPr id="6" name="Image 1" descr="/var/folders/1y/yzhkrds14j1gm67qjvlds8tm7vvy2b/T/icon-bg-icon-u8s15yp8x-1767836696833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971800"/>
            <a:ext cx="10972800" cy="38100"/>
          </a:xfrm>
          <a:prstGeom prst="rect">
            <a:avLst/>
          </a:prstGeom>
        </p:spPr>
      </p:pic>
      <p:pic>
        <p:nvPicPr>
          <p:cNvPr id="7" name="Image 2" descr="/var/folders/1y/yzhkrds14j1gm67qjvlds8tm7vvy2b/T/icon-bg-icon-jdh087s7g-1767836696873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590800"/>
            <a:ext cx="152400" cy="1524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2000" y="2971800"/>
            <a:ext cx="2438400" cy="2438400"/>
          </a:xfrm>
          <a:prstGeom prst="roundRect">
            <a:avLst>
              <a:gd name="adj" fmla="val 3125"/>
            </a:avLst>
          </a:prstGeom>
          <a:solidFill>
            <a:srgbClr val="F9FAFB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9" name="Shape 4"/>
          <p:cNvSpPr/>
          <p:nvPr/>
        </p:nvSpPr>
        <p:spPr>
          <a:xfrm>
            <a:off x="762000" y="2986088"/>
            <a:ext cx="2438400" cy="0"/>
          </a:xfrm>
          <a:prstGeom prst="line">
            <a:avLst/>
          </a:prstGeom>
          <a:noFill/>
          <a:ln w="28575">
            <a:solidFill>
              <a:srgbClr val="E63946"/>
            </a:solidFill>
            <a:prstDash val="solid"/>
          </a:ln>
        </p:spPr>
      </p:sp>
      <p:pic>
        <p:nvPicPr>
          <p:cNvPr id="10" name="Image 3" descr="/var/folders/1y/yzhkrds14j1gm67qjvlds8tm7vvy2b/T/icon-icon-i21ejykze-1767836696908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0" y="3248025"/>
            <a:ext cx="342900" cy="3429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91540" y="3762375"/>
            <a:ext cx="21793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2010-2011</a:t>
            </a:r>
            <a:endParaRPr lang="en-US" sz="1500" dirty="0"/>
          </a:p>
        </p:txBody>
      </p:sp>
      <p:sp>
        <p:nvSpPr>
          <p:cNvPr id="12" name="Text 6"/>
          <p:cNvSpPr/>
          <p:nvPr/>
        </p:nvSpPr>
        <p:spPr>
          <a:xfrm>
            <a:off x="899160" y="4105275"/>
            <a:ext cx="21640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spcAft>
                <a:spcPts val="1200"/>
              </a:spcAft>
              <a:buNone/>
            </a:pPr>
            <a:r>
              <a:rPr lang="en-US" sz="1350" b="1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Beginning</a:t>
            </a:r>
            <a:endParaRPr lang="en-US" sz="1350" dirty="0"/>
          </a:p>
        </p:txBody>
      </p:sp>
      <p:sp>
        <p:nvSpPr>
          <p:cNvPr id="13" name="Text 7"/>
          <p:cNvSpPr/>
          <p:nvPr/>
        </p:nvSpPr>
        <p:spPr>
          <a:xfrm>
            <a:off x="899160" y="4524375"/>
            <a:ext cx="216408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Pioneered group tours to Uzbekistan &amp; Russia, opening a new frontier for Indian travelers.</a:t>
            </a:r>
            <a:endParaRPr lang="en-US" sz="1200" dirty="0"/>
          </a:p>
        </p:txBody>
      </p:sp>
      <p:pic>
        <p:nvPicPr>
          <p:cNvPr id="14" name="Image 4" descr="/var/folders/1y/yzhkrds14j1gm67qjvlds8tm7vvy2b/T/icon-bg-icon-aqooomg6k-1767836696957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2590800"/>
            <a:ext cx="152400" cy="15240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3505200" y="2971800"/>
            <a:ext cx="2438400" cy="2438400"/>
          </a:xfrm>
          <a:prstGeom prst="roundRect">
            <a:avLst>
              <a:gd name="adj" fmla="val 3125"/>
            </a:avLst>
          </a:prstGeom>
          <a:solidFill>
            <a:srgbClr val="F9FAFB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6" name="Shape 9"/>
          <p:cNvSpPr/>
          <p:nvPr/>
        </p:nvSpPr>
        <p:spPr>
          <a:xfrm>
            <a:off x="3505200" y="2986088"/>
            <a:ext cx="2438400" cy="0"/>
          </a:xfrm>
          <a:prstGeom prst="line">
            <a:avLst/>
          </a:prstGeom>
          <a:noFill/>
          <a:ln w="28575">
            <a:solidFill>
              <a:srgbClr val="E63946"/>
            </a:solidFill>
            <a:prstDash val="solid"/>
          </a:ln>
        </p:spPr>
      </p:sp>
      <p:pic>
        <p:nvPicPr>
          <p:cNvPr id="17" name="Image 5" descr="/var/folders/1y/yzhkrds14j1gm67qjvlds8tm7vvy2b/T/icon-icon-fgcqd4bcy-1767836697016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950" y="3248025"/>
            <a:ext cx="342900" cy="342900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3634740" y="3762375"/>
            <a:ext cx="21793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2012-2016</a:t>
            </a:r>
            <a:endParaRPr lang="en-US" sz="1500" dirty="0"/>
          </a:p>
        </p:txBody>
      </p:sp>
      <p:sp>
        <p:nvSpPr>
          <p:cNvPr id="19" name="Text 11"/>
          <p:cNvSpPr/>
          <p:nvPr/>
        </p:nvSpPr>
        <p:spPr>
          <a:xfrm>
            <a:off x="3642360" y="4105275"/>
            <a:ext cx="21640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spcAft>
                <a:spcPts val="1200"/>
              </a:spcAft>
              <a:buNone/>
            </a:pPr>
            <a:r>
              <a:rPr lang="en-US" sz="1350" b="1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 Expansion</a:t>
            </a:r>
            <a:endParaRPr lang="en-US" sz="1350" dirty="0"/>
          </a:p>
        </p:txBody>
      </p:sp>
      <p:sp>
        <p:nvSpPr>
          <p:cNvPr id="20" name="Text 12"/>
          <p:cNvSpPr/>
          <p:nvPr/>
        </p:nvSpPr>
        <p:spPr>
          <a:xfrm>
            <a:off x="3642360" y="4524375"/>
            <a:ext cx="216408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Systematically expanded our footprint across the CIS, adding Kazakhstan, Georgia, Armenia, and Azerbaijan.</a:t>
            </a:r>
            <a:endParaRPr lang="en-US" sz="1200" dirty="0"/>
          </a:p>
        </p:txBody>
      </p:sp>
      <p:pic>
        <p:nvPicPr>
          <p:cNvPr id="21" name="Image 6" descr="/var/folders/1y/yzhkrds14j1gm67qjvlds8tm7vvy2b/T/icon-bg-icon-zu4g6ngku-1767836697065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1400" y="2590800"/>
            <a:ext cx="152400" cy="152400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6248400" y="2971800"/>
            <a:ext cx="2438400" cy="2438400"/>
          </a:xfrm>
          <a:prstGeom prst="roundRect">
            <a:avLst>
              <a:gd name="adj" fmla="val 3125"/>
            </a:avLst>
          </a:prstGeom>
          <a:solidFill>
            <a:srgbClr val="F9FAFB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3" name="Shape 14"/>
          <p:cNvSpPr/>
          <p:nvPr/>
        </p:nvSpPr>
        <p:spPr>
          <a:xfrm>
            <a:off x="6248400" y="2986088"/>
            <a:ext cx="2438400" cy="0"/>
          </a:xfrm>
          <a:prstGeom prst="line">
            <a:avLst/>
          </a:prstGeom>
          <a:noFill/>
          <a:ln w="28575">
            <a:solidFill>
              <a:srgbClr val="E63946"/>
            </a:solidFill>
            <a:prstDash val="solid"/>
          </a:ln>
        </p:spPr>
      </p:sp>
      <p:pic>
        <p:nvPicPr>
          <p:cNvPr id="24" name="Image 7" descr="/var/folders/1y/yzhkrds14j1gm67qjvlds8tm7vvy2b/T/icon-icon-a9xgb186n-176783669710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4719" y="3248025"/>
            <a:ext cx="385763" cy="342900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6377940" y="3762375"/>
            <a:ext cx="21793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2017-2020</a:t>
            </a:r>
            <a:endParaRPr lang="en-US" sz="1500" dirty="0"/>
          </a:p>
        </p:txBody>
      </p:sp>
      <p:sp>
        <p:nvSpPr>
          <p:cNvPr id="26" name="Text 16"/>
          <p:cNvSpPr/>
          <p:nvPr/>
        </p:nvSpPr>
        <p:spPr>
          <a:xfrm>
            <a:off x="6385560" y="4105275"/>
            <a:ext cx="21640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spcAft>
                <a:spcPts val="1200"/>
              </a:spcAft>
              <a:buNone/>
            </a:pPr>
            <a:r>
              <a:rPr lang="en-US" sz="1350" b="1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Service Diversification</a:t>
            </a:r>
            <a:endParaRPr lang="en-US" sz="1350" dirty="0"/>
          </a:p>
        </p:txBody>
      </p:sp>
      <p:sp>
        <p:nvSpPr>
          <p:cNvPr id="27" name="Text 17"/>
          <p:cNvSpPr/>
          <p:nvPr/>
        </p:nvSpPr>
        <p:spPr>
          <a:xfrm>
            <a:off x="6385560" y="4524375"/>
            <a:ext cx="216408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Strengthened our MICE &amp; Corporate travel division, becoming the go-to expert for large-scale incentive tours.</a:t>
            </a:r>
            <a:endParaRPr lang="en-US" sz="1200" dirty="0"/>
          </a:p>
        </p:txBody>
      </p:sp>
      <p:pic>
        <p:nvPicPr>
          <p:cNvPr id="28" name="Image 8" descr="/var/folders/1y/yzhkrds14j1gm67qjvlds8tm7vvy2b/T/icon-bg-icon-isngbitlm-176783669714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4600" y="2590800"/>
            <a:ext cx="152400" cy="152400"/>
          </a:xfrm>
          <a:prstGeom prst="rect">
            <a:avLst/>
          </a:prstGeom>
        </p:spPr>
      </p:pic>
      <p:sp>
        <p:nvSpPr>
          <p:cNvPr id="29" name="Text 18"/>
          <p:cNvSpPr/>
          <p:nvPr/>
        </p:nvSpPr>
        <p:spPr>
          <a:xfrm>
            <a:off x="8991600" y="2971800"/>
            <a:ext cx="2438400" cy="2438400"/>
          </a:xfrm>
          <a:prstGeom prst="roundRect">
            <a:avLst>
              <a:gd name="adj" fmla="val 3125"/>
            </a:avLst>
          </a:prstGeom>
          <a:solidFill>
            <a:srgbClr val="F9FAFB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0" name="Shape 19"/>
          <p:cNvSpPr/>
          <p:nvPr/>
        </p:nvSpPr>
        <p:spPr>
          <a:xfrm>
            <a:off x="8991600" y="2986088"/>
            <a:ext cx="2438400" cy="0"/>
          </a:xfrm>
          <a:prstGeom prst="line">
            <a:avLst/>
          </a:prstGeom>
          <a:noFill/>
          <a:ln w="28575">
            <a:solidFill>
              <a:srgbClr val="E63946"/>
            </a:solidFill>
            <a:prstDash val="solid"/>
          </a:ln>
        </p:spPr>
      </p:sp>
      <p:pic>
        <p:nvPicPr>
          <p:cNvPr id="31" name="Image 9" descr="/var/folders/1y/yzhkrds14j1gm67qjvlds8tm7vvy2b/T/icon-icon-q31d3z1am-1767836697176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39350" y="3248025"/>
            <a:ext cx="342900" cy="342900"/>
          </a:xfrm>
          <a:prstGeom prst="rect">
            <a:avLst/>
          </a:prstGeom>
        </p:spPr>
      </p:pic>
      <p:sp>
        <p:nvSpPr>
          <p:cNvPr id="32" name="Text 20"/>
          <p:cNvSpPr/>
          <p:nvPr/>
        </p:nvSpPr>
        <p:spPr>
          <a:xfrm>
            <a:off x="9128760" y="3762375"/>
            <a:ext cx="21640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2023 &amp; Beyond</a:t>
            </a:r>
            <a:endParaRPr lang="en-US" sz="1500" dirty="0"/>
          </a:p>
        </p:txBody>
      </p:sp>
      <p:sp>
        <p:nvSpPr>
          <p:cNvPr id="33" name="Text 21"/>
          <p:cNvSpPr/>
          <p:nvPr/>
        </p:nvSpPr>
        <p:spPr>
          <a:xfrm>
            <a:off x="9128760" y="4105275"/>
            <a:ext cx="21640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spcAft>
                <a:spcPts val="1200"/>
              </a:spcAft>
              <a:buNone/>
            </a:pPr>
            <a:r>
              <a:rPr lang="en-US" sz="1350" b="1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 &amp; New Horizons</a:t>
            </a:r>
            <a:endParaRPr lang="en-US" sz="1350" dirty="0"/>
          </a:p>
        </p:txBody>
      </p:sp>
      <p:sp>
        <p:nvSpPr>
          <p:cNvPr id="34" name="Text 22"/>
          <p:cNvSpPr/>
          <p:nvPr/>
        </p:nvSpPr>
        <p:spPr>
          <a:xfrm>
            <a:off x="9128760" y="4524375"/>
            <a:ext cx="216408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Launched our state-of-the-art B2B booking portal and expanded our portfolio to include Turkey and key Eastern European destinations.</a:t>
            </a:r>
            <a:endParaRPr lang="en-US" sz="1200" dirty="0"/>
          </a:p>
        </p:txBody>
      </p:sp>
      <p:sp>
        <p:nvSpPr>
          <p:cNvPr id="35" name="Text 23"/>
          <p:cNvSpPr/>
          <p:nvPr/>
        </p:nvSpPr>
        <p:spPr>
          <a:xfrm>
            <a:off x="11680180" y="6400800"/>
            <a:ext cx="466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3/12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3" name="Image 0" descr="/var/folders/1y/yzhkrds14j1gm67qjvlds8tm7vvy2b/T/icon-bg-icon-kc8wgxc8b-176783670015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762000"/>
            <a:ext cx="457200" cy="762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19200" y="609600"/>
            <a:ext cx="677803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Dook Advantage: Why We Lead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609600" y="1295400"/>
            <a:ext cx="1152144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38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Dook Travels establishes its market leadership through four key pillars that deliver superior value and exceptional service to our partners and clients.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09600" y="2219325"/>
            <a:ext cx="5334000" cy="1476375"/>
          </a:xfrm>
          <a:prstGeom prst="roundRect">
            <a:avLst>
              <a:gd name="adj" fmla="val 5161"/>
            </a:avLst>
          </a:prstGeom>
          <a:solidFill>
            <a:srgbClr val="F9FAFB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7" name="Shape 4"/>
          <p:cNvSpPr/>
          <p:nvPr/>
        </p:nvSpPr>
        <p:spPr>
          <a:xfrm>
            <a:off x="609600" y="2233613"/>
            <a:ext cx="5334000" cy="0"/>
          </a:xfrm>
          <a:prstGeom prst="line">
            <a:avLst/>
          </a:prstGeom>
          <a:noFill/>
          <a:ln w="28575">
            <a:solidFill>
              <a:srgbClr val="E63946"/>
            </a:solidFill>
            <a:prstDash val="solid"/>
          </a:ln>
        </p:spPr>
      </p:sp>
      <p:pic>
        <p:nvPicPr>
          <p:cNvPr id="8" name="Image 1" descr="/var/folders/1y/yzhkrds14j1gm67qjvlds8tm7vvy2b/T/icon-bg-icon-6961q1p28-1767836700202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76500"/>
            <a:ext cx="590550" cy="6477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581150" y="2476500"/>
            <a:ext cx="434054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Pioneering Expertise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1581150" y="2857500"/>
            <a:ext cx="434054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14+ years of specialized, on-the-ground experience in a region others are just discovering.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6248400" y="2219325"/>
            <a:ext cx="5334000" cy="1476375"/>
          </a:xfrm>
          <a:prstGeom prst="roundRect">
            <a:avLst>
              <a:gd name="adj" fmla="val 5161"/>
            </a:avLst>
          </a:prstGeom>
          <a:solidFill>
            <a:srgbClr val="F9FAFB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2" name="Shape 8"/>
          <p:cNvSpPr/>
          <p:nvPr/>
        </p:nvSpPr>
        <p:spPr>
          <a:xfrm>
            <a:off x="6248400" y="2233613"/>
            <a:ext cx="5334000" cy="0"/>
          </a:xfrm>
          <a:prstGeom prst="line">
            <a:avLst/>
          </a:prstGeom>
          <a:noFill/>
          <a:ln w="28575">
            <a:solidFill>
              <a:srgbClr val="E63946"/>
            </a:solidFill>
            <a:prstDash val="solid"/>
          </a:ln>
        </p:spPr>
      </p:sp>
      <p:pic>
        <p:nvPicPr>
          <p:cNvPr id="13" name="Image 2" descr="/var/folders/1y/yzhkrds14j1gm67qjvlds8tm7vvy2b/T/icon-bg-icon-o5os2dq65-1767836700332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2476500"/>
            <a:ext cx="519113" cy="6477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148513" y="2476500"/>
            <a:ext cx="441555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Robust On-Ground Infrastructure</a:t>
            </a:r>
            <a:endParaRPr lang="en-US" sz="1800" dirty="0"/>
          </a:p>
        </p:txBody>
      </p:sp>
      <p:sp>
        <p:nvSpPr>
          <p:cNvPr id="15" name="Text 10"/>
          <p:cNvSpPr/>
          <p:nvPr/>
        </p:nvSpPr>
        <p:spPr>
          <a:xfrm>
            <a:off x="7148513" y="2857500"/>
            <a:ext cx="441555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Fully-owned offices, transport fleets, and even our own Indian restaurants in key destinations.</a:t>
            </a:r>
            <a:endParaRPr lang="en-US" sz="1200" dirty="0"/>
          </a:p>
        </p:txBody>
      </p:sp>
      <p:sp>
        <p:nvSpPr>
          <p:cNvPr id="16" name="Text 11"/>
          <p:cNvSpPr/>
          <p:nvPr/>
        </p:nvSpPr>
        <p:spPr>
          <a:xfrm>
            <a:off x="609600" y="4000500"/>
            <a:ext cx="5334000" cy="1704975"/>
          </a:xfrm>
          <a:prstGeom prst="roundRect">
            <a:avLst>
              <a:gd name="adj" fmla="val 4469"/>
            </a:avLst>
          </a:prstGeom>
          <a:solidFill>
            <a:srgbClr val="F9FAFB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7" name="Shape 12"/>
          <p:cNvSpPr/>
          <p:nvPr/>
        </p:nvSpPr>
        <p:spPr>
          <a:xfrm>
            <a:off x="609600" y="4014788"/>
            <a:ext cx="5334000" cy="0"/>
          </a:xfrm>
          <a:prstGeom prst="line">
            <a:avLst/>
          </a:prstGeom>
          <a:noFill/>
          <a:ln w="28575">
            <a:solidFill>
              <a:srgbClr val="E63946"/>
            </a:solidFill>
            <a:prstDash val="solid"/>
          </a:ln>
        </p:spPr>
      </p:sp>
      <p:pic>
        <p:nvPicPr>
          <p:cNvPr id="18" name="Image 3" descr="/var/folders/1y/yzhkrds14j1gm67qjvlds8tm7vvy2b/T/icon-bg-icon-gpt5gydcj-1767836700455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257675"/>
            <a:ext cx="519113" cy="64770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1509713" y="4257675"/>
            <a:ext cx="441555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Indian-Centric Solutions</a:t>
            </a:r>
            <a:endParaRPr lang="en-US" sz="1800" dirty="0"/>
          </a:p>
        </p:txBody>
      </p:sp>
      <p:sp>
        <p:nvSpPr>
          <p:cNvPr id="20" name="Text 14"/>
          <p:cNvSpPr/>
          <p:nvPr/>
        </p:nvSpPr>
        <p:spPr>
          <a:xfrm>
            <a:off x="1509713" y="4638675"/>
            <a:ext cx="441555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Deep understanding of the needs of the Indian traveler—from cuisine to comfort—and deliver solutions no one else can.</a:t>
            </a:r>
            <a:endParaRPr lang="en-US" sz="1200" dirty="0"/>
          </a:p>
        </p:txBody>
      </p:sp>
      <p:sp>
        <p:nvSpPr>
          <p:cNvPr id="21" name="Text 15"/>
          <p:cNvSpPr/>
          <p:nvPr/>
        </p:nvSpPr>
        <p:spPr>
          <a:xfrm>
            <a:off x="6248400" y="4000500"/>
            <a:ext cx="5334000" cy="1704975"/>
          </a:xfrm>
          <a:prstGeom prst="roundRect">
            <a:avLst>
              <a:gd name="adj" fmla="val 4469"/>
            </a:avLst>
          </a:prstGeom>
          <a:solidFill>
            <a:srgbClr val="F9FAFB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2" name="Shape 16"/>
          <p:cNvSpPr/>
          <p:nvPr/>
        </p:nvSpPr>
        <p:spPr>
          <a:xfrm>
            <a:off x="6248400" y="4014788"/>
            <a:ext cx="5334000" cy="0"/>
          </a:xfrm>
          <a:prstGeom prst="line">
            <a:avLst/>
          </a:prstGeom>
          <a:noFill/>
          <a:ln w="28575">
            <a:solidFill>
              <a:srgbClr val="E63946"/>
            </a:solidFill>
            <a:prstDash val="solid"/>
          </a:ln>
        </p:spPr>
      </p:sp>
      <p:pic>
        <p:nvPicPr>
          <p:cNvPr id="23" name="Image 4" descr="/var/folders/1y/yzhkrds14j1gm67qjvlds8tm7vvy2b/T/icon-bg-icon-9oammsqcf-1767836700492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4257675"/>
            <a:ext cx="590550" cy="647700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7219950" y="4257675"/>
            <a:ext cx="434054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End-to-End Service Ecosystem</a:t>
            </a:r>
            <a:endParaRPr lang="en-US" sz="1800" dirty="0"/>
          </a:p>
        </p:txBody>
      </p:sp>
      <p:sp>
        <p:nvSpPr>
          <p:cNvPr id="25" name="Text 18"/>
          <p:cNvSpPr/>
          <p:nvPr/>
        </p:nvSpPr>
        <p:spPr>
          <a:xfrm>
            <a:off x="7219950" y="4638675"/>
            <a:ext cx="434054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single, reliable partner for everything: FIT, Group Tours, MICE, Visas, and more.</a:t>
            </a:r>
            <a:endParaRPr lang="en-US" sz="1200" dirty="0"/>
          </a:p>
        </p:txBody>
      </p:sp>
      <p:sp>
        <p:nvSpPr>
          <p:cNvPr id="26" name="Text 19"/>
          <p:cNvSpPr/>
          <p:nvPr/>
        </p:nvSpPr>
        <p:spPr>
          <a:xfrm>
            <a:off x="11661279" y="6400800"/>
            <a:ext cx="48500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4/12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8124825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3" name="Image 0" descr="/var/folders/1y/yzhkrds14j1gm67qjvlds8tm7vvy2b/T/icon-bg-icon-mr3n33usa-176783670333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762000"/>
            <a:ext cx="457200" cy="762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19200" y="609600"/>
            <a:ext cx="7756751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Unmatched Expertise in the CIS &amp; Turkey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609600" y="1295400"/>
            <a:ext cx="1152144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38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Destination mastery is in our DNA. For over a decade, we've been pioneering journeys across the CIS and Turkey, developing specialized knowledge and innovative approaches that set us apart.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09600" y="2219325"/>
            <a:ext cx="5372100" cy="1714500"/>
          </a:xfrm>
          <a:prstGeom prst="roundRect">
            <a:avLst>
              <a:gd name="adj" fmla="val 4444"/>
            </a:avLst>
          </a:prstGeom>
          <a:solidFill>
            <a:srgbClr val="F9FAFB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7" name="Shape 4"/>
          <p:cNvSpPr/>
          <p:nvPr/>
        </p:nvSpPr>
        <p:spPr>
          <a:xfrm>
            <a:off x="628650" y="2219325"/>
            <a:ext cx="0" cy="171450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pic>
        <p:nvPicPr>
          <p:cNvPr id="8" name="Image 1" descr="/var/folders/1y/yzhkrds14j1gm67qjvlds8tm7vvy2b/T/icon-icon-cxeius8av-176783670339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38400"/>
            <a:ext cx="171450" cy="2286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123950" y="2409825"/>
            <a:ext cx="249730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Product Innovation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838200" y="2828925"/>
            <a:ext cx="520065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constantly "invent" new travel circuits and experiences, moving beyond standard itineraries to offer authentic, memorable journeys that showcase the unique aspects of each destination.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609600" y="4124325"/>
            <a:ext cx="5372100" cy="1714500"/>
          </a:xfrm>
          <a:prstGeom prst="roundRect">
            <a:avLst>
              <a:gd name="adj" fmla="val 4444"/>
            </a:avLst>
          </a:prstGeom>
          <a:solidFill>
            <a:srgbClr val="F9FAFB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2" name="Shape 8"/>
          <p:cNvSpPr/>
          <p:nvPr/>
        </p:nvSpPr>
        <p:spPr>
          <a:xfrm>
            <a:off x="628650" y="4124325"/>
            <a:ext cx="0" cy="171450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pic>
        <p:nvPicPr>
          <p:cNvPr id="13" name="Image 2" descr="/var/folders/1y/yzhkrds14j1gm67qjvlds8tm7vvy2b/T/icon-icon-5sn1jfvo8-176783670343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43400"/>
            <a:ext cx="228600" cy="2286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181100" y="4314825"/>
            <a:ext cx="2403247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Logistical Prowess</a:t>
            </a:r>
            <a:endParaRPr lang="en-US" sz="1800" dirty="0"/>
          </a:p>
        </p:txBody>
      </p:sp>
      <p:sp>
        <p:nvSpPr>
          <p:cNvPr id="15" name="Text 10"/>
          <p:cNvSpPr/>
          <p:nvPr/>
        </p:nvSpPr>
        <p:spPr>
          <a:xfrm>
            <a:off x="838200" y="4733925"/>
            <a:ext cx="520065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specialize in complex, multi-country tours, ensuring a seamless and hassle-free experience for groups and FITs alike. Our expertise lies in coordinating elaborate itineraries across borders with precision.</a:t>
            </a:r>
            <a:endParaRPr lang="en-US" sz="1200" dirty="0"/>
          </a:p>
        </p:txBody>
      </p:sp>
      <p:sp>
        <p:nvSpPr>
          <p:cNvPr id="16" name="Text 11"/>
          <p:cNvSpPr/>
          <p:nvPr/>
        </p:nvSpPr>
        <p:spPr>
          <a:xfrm>
            <a:off x="609600" y="6029325"/>
            <a:ext cx="5372100" cy="1485900"/>
          </a:xfrm>
          <a:prstGeom prst="roundRect">
            <a:avLst>
              <a:gd name="adj" fmla="val 5128"/>
            </a:avLst>
          </a:prstGeom>
          <a:solidFill>
            <a:srgbClr val="F9FAFB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7" name="Shape 12"/>
          <p:cNvSpPr/>
          <p:nvPr/>
        </p:nvSpPr>
        <p:spPr>
          <a:xfrm>
            <a:off x="628650" y="6029325"/>
            <a:ext cx="0" cy="148590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pic>
        <p:nvPicPr>
          <p:cNvPr id="18" name="Image 3" descr="/var/folders/1y/yzhkrds14j1gm67qjvlds8tm7vvy2b/T/icon-icon-eurl3rgx8-1767836703471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248400"/>
            <a:ext cx="257175" cy="22860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1209675" y="6219825"/>
            <a:ext cx="294126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Deep Local Knowledge</a:t>
            </a:r>
            <a:endParaRPr lang="en-US" sz="1800" dirty="0"/>
          </a:p>
        </p:txBody>
      </p:sp>
      <p:sp>
        <p:nvSpPr>
          <p:cNvPr id="20" name="Text 14"/>
          <p:cNvSpPr/>
          <p:nvPr/>
        </p:nvSpPr>
        <p:spPr>
          <a:xfrm>
            <a:off x="838200" y="6638925"/>
            <a:ext cx="52006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teams possess intimate knowledge of the culture, logistics, and hidden gems of every destination we operate in. This allows us to provide authentic experiences that others miss.</a:t>
            </a:r>
            <a:endParaRPr lang="en-US" sz="1200" dirty="0"/>
          </a:p>
        </p:txBody>
      </p:sp>
      <p:pic>
        <p:nvPicPr>
          <p:cNvPr id="21" name="Image 4" descr="/var/folders/1y/yzhkrds14j1gm67qjvlds8tm7vvy2b/T/icon-img-bggsj07ih-1767836703526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3581102"/>
            <a:ext cx="5372100" cy="2229296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210300" y="5810399"/>
            <a:ext cx="5372100" cy="342900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3" name="Text 16"/>
          <p:cNvSpPr/>
          <p:nvPr/>
        </p:nvSpPr>
        <p:spPr>
          <a:xfrm>
            <a:off x="6156008" y="5886599"/>
            <a:ext cx="548068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Registan Square, Samarkand - One of our many mastered destinations</a:t>
            </a:r>
            <a:endParaRPr lang="en-US" sz="1050" dirty="0"/>
          </a:p>
        </p:txBody>
      </p:sp>
      <p:sp>
        <p:nvSpPr>
          <p:cNvPr id="24" name="Text 17"/>
          <p:cNvSpPr/>
          <p:nvPr/>
        </p:nvSpPr>
        <p:spPr>
          <a:xfrm>
            <a:off x="11680031" y="7667625"/>
            <a:ext cx="46624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5/12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3" name="Image 0" descr="/var/folders/1y/yzhkrds14j1gm67qjvlds8tm7vvy2b/T/icon-bg-icon-efg1f11e8-176783670648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762000"/>
            <a:ext cx="457200" cy="762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19200" y="609600"/>
            <a:ext cx="10678678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On-Ground Infrastructure: Your Assurance of Quality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609600" y="1219200"/>
            <a:ext cx="1152144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38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We're not just present—we're invested. Dook Travels has established robust on-the-ground infrastructure to ensure seamless execution of every travel program in the CIS region.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09600" y="2143125"/>
            <a:ext cx="3505200" cy="2819400"/>
          </a:xfrm>
          <a:prstGeom prst="roundRect">
            <a:avLst>
              <a:gd name="adj" fmla="val 2703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7" name="Shape 4"/>
          <p:cNvSpPr/>
          <p:nvPr/>
        </p:nvSpPr>
        <p:spPr>
          <a:xfrm>
            <a:off x="628650" y="2143125"/>
            <a:ext cx="0" cy="281940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pic>
        <p:nvPicPr>
          <p:cNvPr id="8" name="Image 1" descr="/var/folders/1y/yzhkrds14j1gm67qjvlds8tm7vvy2b/T/icon-bg-icon-da72mo82t-1767836706542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2371725"/>
            <a:ext cx="514350" cy="6477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504950" y="2543175"/>
            <a:ext cx="2348627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Physical Presence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876300" y="3171825"/>
            <a:ext cx="319278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Aft>
                <a:spcPts val="12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Fully-staffed offices in 9+ countries across the CIS region, including: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876300" y="3781425"/>
            <a:ext cx="3192780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05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Uzbekistan</a:t>
            </a:r>
            <a:pPr algn="l" indent="0" marL="0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05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Kazakhstan</a:t>
            </a:r>
            <a:pPr algn="l" indent="0" marL="0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05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Georgia</a:t>
            </a:r>
            <a:pPr algn="l" indent="0" marL="0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05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Azerbaijan</a:t>
            </a:r>
            <a:pPr algn="l" indent="0" marL="0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05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More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876300" y="4505325"/>
            <a:ext cx="31927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real-time, on-the-ground support.</a:t>
            </a:r>
            <a:endParaRPr lang="en-US" sz="1200" dirty="0"/>
          </a:p>
        </p:txBody>
      </p:sp>
      <p:sp>
        <p:nvSpPr>
          <p:cNvPr id="13" name="Text 9"/>
          <p:cNvSpPr/>
          <p:nvPr/>
        </p:nvSpPr>
        <p:spPr>
          <a:xfrm>
            <a:off x="4343400" y="2143125"/>
            <a:ext cx="3505200" cy="2819400"/>
          </a:xfrm>
          <a:prstGeom prst="roundRect">
            <a:avLst>
              <a:gd name="adj" fmla="val 2703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4" name="Shape 10"/>
          <p:cNvSpPr/>
          <p:nvPr/>
        </p:nvSpPr>
        <p:spPr>
          <a:xfrm>
            <a:off x="4362450" y="2143125"/>
            <a:ext cx="0" cy="281940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pic>
        <p:nvPicPr>
          <p:cNvPr id="15" name="Image 2" descr="/var/folders/1y/yzhkrds14j1gm67qjvlds8tm7vvy2b/T/icon-bg-icon-tjkn1efgb-1767836706593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100" y="2371725"/>
            <a:ext cx="542925" cy="64770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5267325" y="2543175"/>
            <a:ext cx="2443579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Indian Restaurants</a:t>
            </a:r>
            <a:endParaRPr lang="en-US" sz="1800" dirty="0"/>
          </a:p>
        </p:txBody>
      </p:sp>
      <p:sp>
        <p:nvSpPr>
          <p:cNvPr id="17" name="Text 12"/>
          <p:cNvSpPr/>
          <p:nvPr/>
        </p:nvSpPr>
        <p:spPr>
          <a:xfrm>
            <a:off x="4610100" y="3171825"/>
            <a:ext cx="319278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Aft>
                <a:spcPts val="12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are one of the only DMCs to operate our </a:t>
            </a:r>
            <a:pPr algn="l" indent="0" marL="0">
              <a:lnSpc>
                <a:spcPts val="1800"/>
              </a:lnSpc>
              <a:spcAft>
                <a:spcPts val="1200"/>
              </a:spcAft>
              <a:buNone/>
            </a:pPr>
            <a:r>
              <a:rPr lang="en-US" sz="1200" b="1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own chain of Indian restaurants</a:t>
            </a:r>
            <a:pPr algn="l" indent="0" marL="0">
              <a:lnSpc>
                <a:spcPts val="1800"/>
              </a:lnSpc>
              <a:spcAft>
                <a:spcPts val="12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 key CIS locations, solving the number one concern for Indian travelers.</a:t>
            </a:r>
            <a:endParaRPr lang="en-US" sz="1200" dirty="0"/>
          </a:p>
        </p:txBody>
      </p:sp>
      <p:pic>
        <p:nvPicPr>
          <p:cNvPr id="18" name="Image 3" descr="/var/folders/1y/yzhkrds14j1gm67qjvlds8tm7vvy2b/T/icon-icon-ak8fcrs9e-176783670665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0100" y="4505325"/>
            <a:ext cx="152400" cy="15240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4838700" y="4467225"/>
            <a:ext cx="23495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taste of home, guaranteed</a:t>
            </a:r>
            <a:endParaRPr lang="en-US" sz="1200" dirty="0"/>
          </a:p>
        </p:txBody>
      </p:sp>
      <p:sp>
        <p:nvSpPr>
          <p:cNvPr id="20" name="Text 14"/>
          <p:cNvSpPr/>
          <p:nvPr/>
        </p:nvSpPr>
        <p:spPr>
          <a:xfrm>
            <a:off x="8077200" y="2143125"/>
            <a:ext cx="3505200" cy="2819400"/>
          </a:xfrm>
          <a:prstGeom prst="roundRect">
            <a:avLst>
              <a:gd name="adj" fmla="val 2703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1" name="Shape 15"/>
          <p:cNvSpPr/>
          <p:nvPr/>
        </p:nvSpPr>
        <p:spPr>
          <a:xfrm>
            <a:off x="8096250" y="2143125"/>
            <a:ext cx="0" cy="281940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pic>
        <p:nvPicPr>
          <p:cNvPr id="22" name="Image 4" descr="/var/folders/1y/yzhkrds14j1gm67qjvlds8tm7vvy2b/T/icon-bg-icon-h6k4xyfzf-1767836706698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3900" y="2371725"/>
            <a:ext cx="628650" cy="64770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9086850" y="2390775"/>
            <a:ext cx="244983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Partner Relationships</a:t>
            </a:r>
            <a:endParaRPr lang="en-US" sz="1800" dirty="0"/>
          </a:p>
        </p:txBody>
      </p:sp>
      <p:sp>
        <p:nvSpPr>
          <p:cNvPr id="24" name="Text 17"/>
          <p:cNvSpPr/>
          <p:nvPr/>
        </p:nvSpPr>
        <p:spPr>
          <a:xfrm>
            <a:off x="8343900" y="3171825"/>
            <a:ext cx="319278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Aft>
                <a:spcPts val="1200"/>
              </a:spcAft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Long-standing, exclusive relationships with the best hotels and transport providers, ensuring:</a:t>
            </a:r>
            <a:endParaRPr lang="en-US" sz="1200" dirty="0"/>
          </a:p>
        </p:txBody>
      </p:sp>
      <p:pic>
        <p:nvPicPr>
          <p:cNvPr id="25" name="Image 5" descr="/var/folders/1y/yzhkrds14j1gm67qjvlds8tm7vvy2b/T/icon-icon-mrep2cw9r-1767836706735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3900" y="4048125"/>
            <a:ext cx="152400" cy="152400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8572500" y="4010025"/>
            <a:ext cx="129403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Priority service</a:t>
            </a:r>
            <a:endParaRPr lang="en-US" sz="1200" dirty="0"/>
          </a:p>
        </p:txBody>
      </p:sp>
      <p:pic>
        <p:nvPicPr>
          <p:cNvPr id="27" name="Image 6" descr="/var/folders/1y/yzhkrds14j1gm67qjvlds8tm7vvy2b/T/icon-icon-l2l9pqf3d-1767836706784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3900" y="4352925"/>
            <a:ext cx="152400" cy="152400"/>
          </a:xfrm>
          <a:prstGeom prst="rect">
            <a:avLst/>
          </a:prstGeom>
        </p:spPr>
      </p:pic>
      <p:sp>
        <p:nvSpPr>
          <p:cNvPr id="28" name="Text 19"/>
          <p:cNvSpPr/>
          <p:nvPr/>
        </p:nvSpPr>
        <p:spPr>
          <a:xfrm>
            <a:off x="8572500" y="4314825"/>
            <a:ext cx="276177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Competitive rates for our partners</a:t>
            </a:r>
            <a:endParaRPr lang="en-US" sz="1200" dirty="0"/>
          </a:p>
        </p:txBody>
      </p:sp>
      <p:sp>
        <p:nvSpPr>
          <p:cNvPr id="29" name="Text 20"/>
          <p:cNvSpPr/>
          <p:nvPr/>
        </p:nvSpPr>
        <p:spPr>
          <a:xfrm>
            <a:off x="609600" y="5267325"/>
            <a:ext cx="10972800" cy="952500"/>
          </a:xfrm>
          <a:prstGeom prst="roundRect">
            <a:avLst>
              <a:gd name="adj" fmla="val 8000"/>
            </a:avLst>
          </a:prstGeom>
          <a:solidFill>
            <a:srgbClr val="F9FAF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0" name="Shape 21"/>
          <p:cNvSpPr/>
          <p:nvPr/>
        </p:nvSpPr>
        <p:spPr>
          <a:xfrm>
            <a:off x="609600" y="5286375"/>
            <a:ext cx="10972800" cy="0"/>
          </a:xfrm>
          <a:prstGeom prst="line">
            <a:avLst/>
          </a:prstGeom>
          <a:noFill/>
          <a:ln w="38100">
            <a:solidFill>
              <a:srgbClr val="DC2626"/>
            </a:solidFill>
            <a:prstDash val="solid"/>
          </a:ln>
        </p:spPr>
      </p:sp>
      <p:pic>
        <p:nvPicPr>
          <p:cNvPr id="31" name="Image 7" descr="/var/folders/1y/yzhkrds14j1gm67qjvlds8tm7vvy2b/T/icon-icon-gie3afr5n-176783670684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5610225"/>
            <a:ext cx="285750" cy="285750"/>
          </a:xfrm>
          <a:prstGeom prst="rect">
            <a:avLst/>
          </a:prstGeom>
        </p:spPr>
      </p:pic>
      <p:sp>
        <p:nvSpPr>
          <p:cNvPr id="32" name="Text 22"/>
          <p:cNvSpPr/>
          <p:nvPr/>
        </p:nvSpPr>
        <p:spPr>
          <a:xfrm>
            <a:off x="1200150" y="5495925"/>
            <a:ext cx="10701338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Your assurance of quality:</a:t>
            </a:r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Dook Travels' robust infrastructure provides a level of support and service that other DMCs simply cannot match.</a:t>
            </a:r>
            <a:endParaRPr lang="en-US" sz="1500" dirty="0"/>
          </a:p>
        </p:txBody>
      </p:sp>
      <p:sp>
        <p:nvSpPr>
          <p:cNvPr id="33" name="Text 23"/>
          <p:cNvSpPr/>
          <p:nvPr/>
        </p:nvSpPr>
        <p:spPr>
          <a:xfrm>
            <a:off x="11671846" y="6400800"/>
            <a:ext cx="47443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6/12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3" name="Image 0" descr="/var/folders/1y/yzhkrds14j1gm67qjvlds8tm7vvy2b/T/icon-bg-icon-h63s04ydw-176783670965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762000"/>
            <a:ext cx="457200" cy="762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19200" y="609600"/>
            <a:ext cx="892299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Solutions for Every Travel Need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609600" y="1219200"/>
            <a:ext cx="115214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Your one-stop solution for all travel requirements, tailored to each segment's unique needs.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09600" y="1714500"/>
            <a:ext cx="3505200" cy="3657600"/>
          </a:xfrm>
          <a:prstGeom prst="roundRect">
            <a:avLst>
              <a:gd name="adj" fmla="val 2174"/>
            </a:avLst>
          </a:prstGeom>
          <a:solidFill>
            <a:srgbClr val="F9FAFB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7" name="Shape 4"/>
          <p:cNvSpPr/>
          <p:nvPr/>
        </p:nvSpPr>
        <p:spPr>
          <a:xfrm>
            <a:off x="609600" y="1733550"/>
            <a:ext cx="3505200" cy="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pic>
        <p:nvPicPr>
          <p:cNvPr id="8" name="Image 1" descr="/var/folders/1y/yzhkrds14j1gm67qjvlds8tm7vvy2b/T/icon-icon-a0d6d92yk-1767836709708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00250"/>
            <a:ext cx="357188" cy="28575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309688" y="2000250"/>
            <a:ext cx="227376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Travel Agents</a:t>
            </a:r>
            <a:endParaRPr lang="en-US" sz="1800" dirty="0"/>
          </a:p>
        </p:txBody>
      </p:sp>
      <p:pic>
        <p:nvPicPr>
          <p:cNvPr id="10" name="Image 2" descr="/var/folders/1y/yzhkrds14j1gm67qjvlds8tm7vvy2b/T/icon-icon-ybz9tnq08-1767836709759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14600"/>
            <a:ext cx="152400" cy="1524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66800" y="2476500"/>
            <a:ext cx="291819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Largest portfolio of fixed departures</a:t>
            </a:r>
            <a:endParaRPr lang="en-US" sz="1200" dirty="0"/>
          </a:p>
        </p:txBody>
      </p:sp>
      <p:pic>
        <p:nvPicPr>
          <p:cNvPr id="12" name="Image 3" descr="/var/folders/1y/yzhkrds14j1gm67qjvlds8tm7vvy2b/T/icon-icon-mt34mav4m-176783670980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57500"/>
            <a:ext cx="152400" cy="1524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66800" y="2819400"/>
            <a:ext cx="156504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Customizable FITs</a:t>
            </a:r>
            <a:endParaRPr lang="en-US" sz="1200" dirty="0"/>
          </a:p>
        </p:txBody>
      </p:sp>
      <p:pic>
        <p:nvPicPr>
          <p:cNvPr id="14" name="Image 4" descr="/var/folders/1y/yzhkrds14j1gm67qjvlds8tm7vvy2b/T/icon-icon-1jaialivr-1767836709858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200400"/>
            <a:ext cx="152400" cy="15240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66800" y="3162300"/>
            <a:ext cx="182326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Instant confirmations</a:t>
            </a:r>
            <a:endParaRPr lang="en-US" sz="1200" dirty="0"/>
          </a:p>
        </p:txBody>
      </p:sp>
      <p:sp>
        <p:nvSpPr>
          <p:cNvPr id="16" name="Text 9"/>
          <p:cNvSpPr/>
          <p:nvPr/>
        </p:nvSpPr>
        <p:spPr>
          <a:xfrm>
            <a:off x="838200" y="3543300"/>
            <a:ext cx="3048000" cy="609600"/>
          </a:xfrm>
          <a:prstGeom prst="roundRect">
            <a:avLst>
              <a:gd name="adj" fmla="val 6250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7" name="Shape 10"/>
          <p:cNvSpPr/>
          <p:nvPr/>
        </p:nvSpPr>
        <p:spPr>
          <a:xfrm>
            <a:off x="857250" y="3543300"/>
            <a:ext cx="0" cy="609600"/>
          </a:xfrm>
          <a:prstGeom prst="line">
            <a:avLst/>
          </a:prstGeom>
          <a:noFill/>
          <a:ln w="38100">
            <a:solidFill>
              <a:srgbClr val="60A5FA"/>
            </a:solidFill>
            <a:prstDash val="solid"/>
          </a:ln>
        </p:spPr>
      </p:sp>
      <p:sp>
        <p:nvSpPr>
          <p:cNvPr id="18" name="Text 11"/>
          <p:cNvSpPr/>
          <p:nvPr/>
        </p:nvSpPr>
        <p:spPr>
          <a:xfrm>
            <a:off x="1128713" y="3657600"/>
            <a:ext cx="2826068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l"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Benefit:</a:t>
            </a:r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Streamline operations with our powerful B2B booking portal</a:t>
            </a:r>
            <a:endParaRPr lang="en-US" sz="1050" dirty="0"/>
          </a:p>
        </p:txBody>
      </p:sp>
      <p:pic>
        <p:nvPicPr>
          <p:cNvPr id="19" name="Image 5" descr="/var/folders/1y/yzhkrds14j1gm67qjvlds8tm7vvy2b/T/icon-icon-p9m8fo83u-1767836709959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3686175"/>
            <a:ext cx="100013" cy="133350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4343400" y="1714500"/>
            <a:ext cx="3505200" cy="3657600"/>
          </a:xfrm>
          <a:prstGeom prst="roundRect">
            <a:avLst>
              <a:gd name="adj" fmla="val 2174"/>
            </a:avLst>
          </a:prstGeom>
          <a:solidFill>
            <a:srgbClr val="F9FAFB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1" name="Shape 13"/>
          <p:cNvSpPr/>
          <p:nvPr/>
        </p:nvSpPr>
        <p:spPr>
          <a:xfrm>
            <a:off x="4343400" y="1733550"/>
            <a:ext cx="3505200" cy="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pic>
        <p:nvPicPr>
          <p:cNvPr id="22" name="Image 6" descr="/var/folders/1y/yzhkrds14j1gm67qjvlds8tm7vvy2b/T/icon-icon-m1doxpcsu-1767836710003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2000250"/>
            <a:ext cx="214313" cy="285750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4900613" y="2000250"/>
            <a:ext cx="1947237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Corporates</a:t>
            </a:r>
            <a:endParaRPr lang="en-US" sz="1800" dirty="0"/>
          </a:p>
        </p:txBody>
      </p:sp>
      <p:pic>
        <p:nvPicPr>
          <p:cNvPr id="24" name="Image 7" descr="/var/folders/1y/yzhkrds14j1gm67qjvlds8tm7vvy2b/T/icon-img-6otw11ei0-1767836710042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476500"/>
            <a:ext cx="3048000" cy="1219200"/>
          </a:xfrm>
          <a:prstGeom prst="rect">
            <a:avLst/>
          </a:prstGeom>
        </p:spPr>
      </p:pic>
      <p:pic>
        <p:nvPicPr>
          <p:cNvPr id="25" name="Image 8" descr="/var/folders/1y/yzhkrds14j1gm67qjvlds8tm7vvy2b/T/icon-icon-flnz6cqu2-176783671014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3848100"/>
            <a:ext cx="152400" cy="152400"/>
          </a:xfrm>
          <a:prstGeom prst="rect">
            <a:avLst/>
          </a:prstGeom>
        </p:spPr>
      </p:pic>
      <p:sp>
        <p:nvSpPr>
          <p:cNvPr id="26" name="Text 15"/>
          <p:cNvSpPr/>
          <p:nvPr/>
        </p:nvSpPr>
        <p:spPr>
          <a:xfrm>
            <a:off x="4800600" y="3810000"/>
            <a:ext cx="281148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Proven expertise in incentive tours</a:t>
            </a:r>
            <a:endParaRPr lang="en-US" sz="1200" dirty="0"/>
          </a:p>
        </p:txBody>
      </p:sp>
      <p:pic>
        <p:nvPicPr>
          <p:cNvPr id="27" name="Image 9" descr="/var/folders/1y/yzhkrds14j1gm67qjvlds8tm7vvy2b/T/icon-icon-fq607vcie-1767836710184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0" y="4191000"/>
            <a:ext cx="152400" cy="152400"/>
          </a:xfrm>
          <a:prstGeom prst="rect">
            <a:avLst/>
          </a:prstGeom>
        </p:spPr>
      </p:pic>
      <p:sp>
        <p:nvSpPr>
          <p:cNvPr id="28" name="Text 16"/>
          <p:cNvSpPr/>
          <p:nvPr/>
        </p:nvSpPr>
        <p:spPr>
          <a:xfrm>
            <a:off x="4800600" y="4152900"/>
            <a:ext cx="20612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Offsites and conferences</a:t>
            </a:r>
            <a:endParaRPr lang="en-US" sz="1200" dirty="0"/>
          </a:p>
        </p:txBody>
      </p:sp>
      <p:sp>
        <p:nvSpPr>
          <p:cNvPr id="29" name="Text 17"/>
          <p:cNvSpPr/>
          <p:nvPr/>
        </p:nvSpPr>
        <p:spPr>
          <a:xfrm>
            <a:off x="4572000" y="4533900"/>
            <a:ext cx="3048000" cy="609600"/>
          </a:xfrm>
          <a:prstGeom prst="roundRect">
            <a:avLst>
              <a:gd name="adj" fmla="val 6250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0" name="Shape 18"/>
          <p:cNvSpPr/>
          <p:nvPr/>
        </p:nvSpPr>
        <p:spPr>
          <a:xfrm>
            <a:off x="4591050" y="4533900"/>
            <a:ext cx="0" cy="609600"/>
          </a:xfrm>
          <a:prstGeom prst="line">
            <a:avLst/>
          </a:prstGeom>
          <a:noFill/>
          <a:ln w="38100">
            <a:solidFill>
              <a:srgbClr val="60A5FA"/>
            </a:solidFill>
            <a:prstDash val="solid"/>
          </a:ln>
        </p:spPr>
      </p:sp>
      <p:sp>
        <p:nvSpPr>
          <p:cNvPr id="31" name="Text 19"/>
          <p:cNvSpPr/>
          <p:nvPr/>
        </p:nvSpPr>
        <p:spPr>
          <a:xfrm>
            <a:off x="4862513" y="4648200"/>
            <a:ext cx="2826068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l"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Benefit:</a:t>
            </a:r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Flawless execution for 500+ leading companies</a:t>
            </a:r>
            <a:endParaRPr lang="en-US" sz="1050" dirty="0"/>
          </a:p>
        </p:txBody>
      </p:sp>
      <p:pic>
        <p:nvPicPr>
          <p:cNvPr id="32" name="Image 10" descr="/var/folders/1y/yzhkrds14j1gm67qjvlds8tm7vvy2b/T/icon-icon-48dbjq7c9-1767836710258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24400" y="4676775"/>
            <a:ext cx="100013" cy="133350"/>
          </a:xfrm>
          <a:prstGeom prst="rect">
            <a:avLst/>
          </a:prstGeom>
        </p:spPr>
      </p:pic>
      <p:sp>
        <p:nvSpPr>
          <p:cNvPr id="33" name="Text 20"/>
          <p:cNvSpPr/>
          <p:nvPr/>
        </p:nvSpPr>
        <p:spPr>
          <a:xfrm>
            <a:off x="8077200" y="1714500"/>
            <a:ext cx="3505200" cy="3657600"/>
          </a:xfrm>
          <a:prstGeom prst="roundRect">
            <a:avLst>
              <a:gd name="adj" fmla="val 2174"/>
            </a:avLst>
          </a:prstGeom>
          <a:solidFill>
            <a:srgbClr val="F9FAFB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4" name="Shape 21"/>
          <p:cNvSpPr/>
          <p:nvPr/>
        </p:nvSpPr>
        <p:spPr>
          <a:xfrm>
            <a:off x="8077200" y="1733550"/>
            <a:ext cx="3505200" cy="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pic>
        <p:nvPicPr>
          <p:cNvPr id="35" name="Image 11" descr="/var/folders/1y/yzhkrds14j1gm67qjvlds8tm7vvy2b/T/icon-icon-vrhkzcq1n-1767836710299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05800" y="2000250"/>
            <a:ext cx="357188" cy="285750"/>
          </a:xfrm>
          <a:prstGeom prst="rect">
            <a:avLst/>
          </a:prstGeom>
        </p:spPr>
      </p:pic>
      <p:sp>
        <p:nvSpPr>
          <p:cNvPr id="36" name="Text 22"/>
          <p:cNvSpPr/>
          <p:nvPr/>
        </p:nvSpPr>
        <p:spPr>
          <a:xfrm>
            <a:off x="8777288" y="2000250"/>
            <a:ext cx="171640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Travelers</a:t>
            </a:r>
            <a:endParaRPr lang="en-US" sz="1800" dirty="0"/>
          </a:p>
        </p:txBody>
      </p:sp>
      <p:pic>
        <p:nvPicPr>
          <p:cNvPr id="37" name="Image 12" descr="/var/folders/1y/yzhkrds14j1gm67qjvlds8tm7vvy2b/T/icon-icon-pwszri410-176783671034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05800" y="2514600"/>
            <a:ext cx="152400" cy="152400"/>
          </a:xfrm>
          <a:prstGeom prst="rect">
            <a:avLst/>
          </a:prstGeom>
        </p:spPr>
      </p:pic>
      <p:sp>
        <p:nvSpPr>
          <p:cNvPr id="38" name="Text 23"/>
          <p:cNvSpPr/>
          <p:nvPr/>
        </p:nvSpPr>
        <p:spPr>
          <a:xfrm>
            <a:off x="8534400" y="2476500"/>
            <a:ext cx="245414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All-inclusive holiday packages</a:t>
            </a:r>
            <a:endParaRPr lang="en-US" sz="1200" dirty="0"/>
          </a:p>
        </p:txBody>
      </p:sp>
      <p:pic>
        <p:nvPicPr>
          <p:cNvPr id="39" name="Image 13" descr="/var/folders/1y/yzhkrds14j1gm67qjvlds8tm7vvy2b/T/icon-icon-utqf14ucx-1767836710382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05800" y="2857500"/>
            <a:ext cx="152400" cy="152400"/>
          </a:xfrm>
          <a:prstGeom prst="rect">
            <a:avLst/>
          </a:prstGeom>
        </p:spPr>
      </p:pic>
      <p:sp>
        <p:nvSpPr>
          <p:cNvPr id="40" name="Text 24"/>
          <p:cNvSpPr/>
          <p:nvPr/>
        </p:nvSpPr>
        <p:spPr>
          <a:xfrm>
            <a:off x="8534400" y="2819400"/>
            <a:ext cx="172518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Value-driven pricing</a:t>
            </a:r>
            <a:endParaRPr lang="en-US" sz="1200" dirty="0"/>
          </a:p>
        </p:txBody>
      </p:sp>
      <p:pic>
        <p:nvPicPr>
          <p:cNvPr id="41" name="Image 14" descr="/var/folders/1y/yzhkrds14j1gm67qjvlds8tm7vvy2b/T/icon-icon-27vx99ycu-1767836710415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05800" y="3200400"/>
            <a:ext cx="152400" cy="152400"/>
          </a:xfrm>
          <a:prstGeom prst="rect">
            <a:avLst/>
          </a:prstGeom>
        </p:spPr>
      </p:pic>
      <p:sp>
        <p:nvSpPr>
          <p:cNvPr id="42" name="Text 25"/>
          <p:cNvSpPr/>
          <p:nvPr/>
        </p:nvSpPr>
        <p:spPr>
          <a:xfrm>
            <a:off x="8534400" y="3162300"/>
            <a:ext cx="196524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Authentic Indian meals</a:t>
            </a:r>
            <a:endParaRPr lang="en-US" sz="1200" dirty="0"/>
          </a:p>
        </p:txBody>
      </p:sp>
      <p:sp>
        <p:nvSpPr>
          <p:cNvPr id="43" name="Text 26"/>
          <p:cNvSpPr/>
          <p:nvPr/>
        </p:nvSpPr>
        <p:spPr>
          <a:xfrm>
            <a:off x="8305800" y="3543300"/>
            <a:ext cx="3048000" cy="609600"/>
          </a:xfrm>
          <a:prstGeom prst="roundRect">
            <a:avLst>
              <a:gd name="adj" fmla="val 6250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4" name="Shape 27"/>
          <p:cNvSpPr/>
          <p:nvPr/>
        </p:nvSpPr>
        <p:spPr>
          <a:xfrm>
            <a:off x="8324850" y="3543300"/>
            <a:ext cx="0" cy="609600"/>
          </a:xfrm>
          <a:prstGeom prst="line">
            <a:avLst/>
          </a:prstGeom>
          <a:noFill/>
          <a:ln w="38100">
            <a:solidFill>
              <a:srgbClr val="60A5FA"/>
            </a:solidFill>
            <a:prstDash val="solid"/>
          </a:ln>
        </p:spPr>
      </p:sp>
      <p:sp>
        <p:nvSpPr>
          <p:cNvPr id="45" name="Text 28"/>
          <p:cNvSpPr/>
          <p:nvPr/>
        </p:nvSpPr>
        <p:spPr>
          <a:xfrm>
            <a:off x="8596313" y="3657600"/>
            <a:ext cx="2826068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l" indent="0" marL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Benefit:</a:t>
            </a:r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Worry-free travel with premium hotels and flights</a:t>
            </a:r>
            <a:endParaRPr lang="en-US" sz="1050" dirty="0"/>
          </a:p>
        </p:txBody>
      </p:sp>
      <p:pic>
        <p:nvPicPr>
          <p:cNvPr id="46" name="Image 15" descr="/var/folders/1y/yzhkrds14j1gm67qjvlds8tm7vvy2b/T/icon-icon-sk37etsxr-1767836710483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58200" y="3686175"/>
            <a:ext cx="100013" cy="133350"/>
          </a:xfrm>
          <a:prstGeom prst="rect">
            <a:avLst/>
          </a:prstGeom>
        </p:spPr>
      </p:pic>
      <p:sp>
        <p:nvSpPr>
          <p:cNvPr id="47" name="Text 29"/>
          <p:cNvSpPr/>
          <p:nvPr/>
        </p:nvSpPr>
        <p:spPr>
          <a:xfrm>
            <a:off x="11683008" y="6400800"/>
            <a:ext cx="46327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7/12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807720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3" name="Image 0" descr="/var/folders/1y/yzhkrds14j1gm67qjvlds8tm7vvy2b/T/icon-bg-icon-l3cse64vt-176783671325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952500"/>
            <a:ext cx="450354" cy="762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12354" y="609600"/>
            <a:ext cx="10888548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Power of Partnership: Our B2B &amp; Corporate Ecosystem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609600" y="1600200"/>
            <a:ext cx="1152144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At Dook Travels, we believe in building win-win partnerships that drive growth for both parties. Our integrated ecosystem provides comprehensive support for travel agents and tailored solutions for corporate clients.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09600" y="2362200"/>
            <a:ext cx="5334000" cy="4610100"/>
          </a:xfrm>
          <a:prstGeom prst="roundRect">
            <a:avLst>
              <a:gd name="adj" fmla="val 1653"/>
            </a:avLst>
          </a:prstGeom>
          <a:solidFill>
            <a:srgbClr val="F9FAF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1200150" y="2590800"/>
            <a:ext cx="474059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1200"/>
              </a:spcAft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Empowering Our Agent Network</a:t>
            </a:r>
            <a:endParaRPr lang="en-US" sz="1800" dirty="0"/>
          </a:p>
        </p:txBody>
      </p:sp>
      <p:pic>
        <p:nvPicPr>
          <p:cNvPr id="8" name="Image 1" descr="/var/folders/1y/yzhkrds14j1gm67qjvlds8tm7vvy2b/T/icon-icon-hvhwmij1h-176783671334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28900"/>
            <a:ext cx="285750" cy="2286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38200" y="3048000"/>
            <a:ext cx="4876800" cy="1028700"/>
          </a:xfrm>
          <a:prstGeom prst="roundRect">
            <a:avLst>
              <a:gd name="adj" fmla="val 740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0" name="Shape 6"/>
          <p:cNvSpPr/>
          <p:nvPr/>
        </p:nvSpPr>
        <p:spPr>
          <a:xfrm>
            <a:off x="857250" y="3048000"/>
            <a:ext cx="0" cy="102870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pic>
        <p:nvPicPr>
          <p:cNvPr id="11" name="Image 2" descr="/var/folders/1y/yzhkrds14j1gm67qjvlds8tm7vvy2b/T/icon-bg-icon-fxg9yaw8k-1767836713383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3200400"/>
            <a:ext cx="476250" cy="47625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657350" y="3200400"/>
            <a:ext cx="41005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Innovative B2B Portal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1657350" y="3467100"/>
            <a:ext cx="410051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Instantly book flights, hotels, meals, and tours with live inventory and dynamic pricing.</a:t>
            </a:r>
            <a:endParaRPr lang="en-US" sz="1200" dirty="0"/>
          </a:p>
        </p:txBody>
      </p:sp>
      <p:sp>
        <p:nvSpPr>
          <p:cNvPr id="14" name="Text 9"/>
          <p:cNvSpPr/>
          <p:nvPr/>
        </p:nvSpPr>
        <p:spPr>
          <a:xfrm>
            <a:off x="838200" y="4229100"/>
            <a:ext cx="4876800" cy="1028700"/>
          </a:xfrm>
          <a:prstGeom prst="roundRect">
            <a:avLst>
              <a:gd name="adj" fmla="val 740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5" name="Shape 10"/>
          <p:cNvSpPr/>
          <p:nvPr/>
        </p:nvSpPr>
        <p:spPr>
          <a:xfrm>
            <a:off x="857250" y="4229100"/>
            <a:ext cx="0" cy="102870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pic>
        <p:nvPicPr>
          <p:cNvPr id="16" name="Image 3" descr="/var/folders/1y/yzhkrds14j1gm67qjvlds8tm7vvy2b/T/icon-bg-icon-4hrph6cbs-176783671343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4381500"/>
            <a:ext cx="476250" cy="47625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657350" y="4381500"/>
            <a:ext cx="41005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Dedicated Support</a:t>
            </a:r>
            <a:endParaRPr lang="en-US" sz="1200" dirty="0"/>
          </a:p>
        </p:txBody>
      </p:sp>
      <p:sp>
        <p:nvSpPr>
          <p:cNvPr id="18" name="Text 12"/>
          <p:cNvSpPr/>
          <p:nvPr/>
        </p:nvSpPr>
        <p:spPr>
          <a:xfrm>
            <a:off x="1657350" y="4648200"/>
            <a:ext cx="410051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dedicated account manager for training, support, and query resolution.</a:t>
            </a:r>
            <a:endParaRPr lang="en-US" sz="1200" dirty="0"/>
          </a:p>
        </p:txBody>
      </p:sp>
      <p:sp>
        <p:nvSpPr>
          <p:cNvPr id="19" name="Text 13"/>
          <p:cNvSpPr/>
          <p:nvPr/>
        </p:nvSpPr>
        <p:spPr>
          <a:xfrm>
            <a:off x="838200" y="5410200"/>
            <a:ext cx="4876800" cy="1028700"/>
          </a:xfrm>
          <a:prstGeom prst="roundRect">
            <a:avLst>
              <a:gd name="adj" fmla="val 740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0" name="Shape 14"/>
          <p:cNvSpPr/>
          <p:nvPr/>
        </p:nvSpPr>
        <p:spPr>
          <a:xfrm>
            <a:off x="857250" y="5410200"/>
            <a:ext cx="0" cy="102870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pic>
        <p:nvPicPr>
          <p:cNvPr id="21" name="Image 4" descr="/var/folders/1y/yzhkrds14j1gm67qjvlds8tm7vvy2b/T/icon-bg-icon-ky1w0k02i-1767836713492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" y="5562600"/>
            <a:ext cx="476250" cy="47625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1657350" y="5562600"/>
            <a:ext cx="41005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Best-in-Market Value</a:t>
            </a:r>
            <a:endParaRPr lang="en-US" sz="1200" dirty="0"/>
          </a:p>
        </p:txBody>
      </p:sp>
      <p:sp>
        <p:nvSpPr>
          <p:cNvPr id="23" name="Text 16"/>
          <p:cNvSpPr/>
          <p:nvPr/>
        </p:nvSpPr>
        <p:spPr>
          <a:xfrm>
            <a:off x="1657350" y="5829300"/>
            <a:ext cx="410051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Unbeatable rates and commissions that help you grow your business.</a:t>
            </a:r>
            <a:endParaRPr lang="en-US" sz="1200" dirty="0"/>
          </a:p>
        </p:txBody>
      </p:sp>
      <p:sp>
        <p:nvSpPr>
          <p:cNvPr id="24" name="Text 17"/>
          <p:cNvSpPr/>
          <p:nvPr/>
        </p:nvSpPr>
        <p:spPr>
          <a:xfrm>
            <a:off x="6248400" y="2362200"/>
            <a:ext cx="5334000" cy="4610100"/>
          </a:xfrm>
          <a:prstGeom prst="roundRect">
            <a:avLst>
              <a:gd name="adj" fmla="val 1653"/>
            </a:avLst>
          </a:prstGeom>
          <a:solidFill>
            <a:srgbClr val="F9FAF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5" name="Text 18"/>
          <p:cNvSpPr/>
          <p:nvPr/>
        </p:nvSpPr>
        <p:spPr>
          <a:xfrm>
            <a:off x="6724650" y="2590800"/>
            <a:ext cx="4860608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1200"/>
              </a:spcAft>
              <a:buNone/>
            </a:pPr>
            <a:r>
              <a:rPr lang="en-US" sz="18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The Trusted Choice for Corporate Travel</a:t>
            </a:r>
            <a:endParaRPr lang="en-US" sz="1800" dirty="0"/>
          </a:p>
        </p:txBody>
      </p:sp>
      <p:pic>
        <p:nvPicPr>
          <p:cNvPr id="26" name="Image 5" descr="/var/folders/1y/yzhkrds14j1gm67qjvlds8tm7vvy2b/T/icon-icon-um9j9ycq3-1767836713608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0" y="2781300"/>
            <a:ext cx="171450" cy="228600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6477000" y="3352800"/>
            <a:ext cx="4876800" cy="1028700"/>
          </a:xfrm>
          <a:prstGeom prst="roundRect">
            <a:avLst>
              <a:gd name="adj" fmla="val 740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8" name="Shape 20"/>
          <p:cNvSpPr/>
          <p:nvPr/>
        </p:nvSpPr>
        <p:spPr>
          <a:xfrm>
            <a:off x="6496050" y="3352800"/>
            <a:ext cx="0" cy="102870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pic>
        <p:nvPicPr>
          <p:cNvPr id="29" name="Image 6" descr="/var/folders/1y/yzhkrds14j1gm67qjvlds8tm7vvy2b/T/icon-bg-icon-zktc5330j-1767836713649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7500" y="3505200"/>
            <a:ext cx="476250" cy="476250"/>
          </a:xfrm>
          <a:prstGeom prst="rect">
            <a:avLst/>
          </a:prstGeom>
        </p:spPr>
      </p:pic>
      <p:sp>
        <p:nvSpPr>
          <p:cNvPr id="30" name="Text 21"/>
          <p:cNvSpPr/>
          <p:nvPr/>
        </p:nvSpPr>
        <p:spPr>
          <a:xfrm>
            <a:off x="7296150" y="3505200"/>
            <a:ext cx="41005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Tailored MICE Solutions</a:t>
            </a:r>
            <a:endParaRPr lang="en-US" sz="1200" dirty="0"/>
          </a:p>
        </p:txBody>
      </p:sp>
      <p:sp>
        <p:nvSpPr>
          <p:cNvPr id="31" name="Text 22"/>
          <p:cNvSpPr/>
          <p:nvPr/>
        </p:nvSpPr>
        <p:spPr>
          <a:xfrm>
            <a:off x="7296150" y="3771900"/>
            <a:ext cx="410051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End-to-end MICE solutions tailored to your company's objectives and budget.</a:t>
            </a:r>
            <a:endParaRPr lang="en-US" sz="1200" dirty="0"/>
          </a:p>
        </p:txBody>
      </p:sp>
      <p:sp>
        <p:nvSpPr>
          <p:cNvPr id="32" name="Text 23"/>
          <p:cNvSpPr/>
          <p:nvPr/>
        </p:nvSpPr>
        <p:spPr>
          <a:xfrm>
            <a:off x="6477000" y="4533900"/>
            <a:ext cx="4876800" cy="1028700"/>
          </a:xfrm>
          <a:prstGeom prst="roundRect">
            <a:avLst>
              <a:gd name="adj" fmla="val 740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3" name="Shape 24"/>
          <p:cNvSpPr/>
          <p:nvPr/>
        </p:nvSpPr>
        <p:spPr>
          <a:xfrm>
            <a:off x="6496050" y="4533900"/>
            <a:ext cx="0" cy="102870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pic>
        <p:nvPicPr>
          <p:cNvPr id="34" name="Image 7" descr="/var/folders/1y/yzhkrds14j1gm67qjvlds8tm7vvy2b/T/icon-bg-icon-v2mnbqe3p-1767836713699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7500" y="4686300"/>
            <a:ext cx="476250" cy="476250"/>
          </a:xfrm>
          <a:prstGeom prst="rect">
            <a:avLst/>
          </a:prstGeom>
        </p:spPr>
      </p:pic>
      <p:sp>
        <p:nvSpPr>
          <p:cNvPr id="35" name="Text 25"/>
          <p:cNvSpPr/>
          <p:nvPr/>
        </p:nvSpPr>
        <p:spPr>
          <a:xfrm>
            <a:off x="7296150" y="4686300"/>
            <a:ext cx="41005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Large-Scale Events</a:t>
            </a:r>
            <a:endParaRPr lang="en-US" sz="1200" dirty="0"/>
          </a:p>
        </p:txBody>
      </p:sp>
      <p:sp>
        <p:nvSpPr>
          <p:cNvPr id="36" name="Text 26"/>
          <p:cNvSpPr/>
          <p:nvPr/>
        </p:nvSpPr>
        <p:spPr>
          <a:xfrm>
            <a:off x="7296150" y="4953000"/>
            <a:ext cx="410051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Expertise in handling incentive tours, conferences, and company offsites with precision and creativity.</a:t>
            </a:r>
            <a:endParaRPr lang="en-US" sz="1200" dirty="0"/>
          </a:p>
        </p:txBody>
      </p:sp>
      <p:sp>
        <p:nvSpPr>
          <p:cNvPr id="37" name="Text 27"/>
          <p:cNvSpPr/>
          <p:nvPr/>
        </p:nvSpPr>
        <p:spPr>
          <a:xfrm>
            <a:off x="6477000" y="5715000"/>
            <a:ext cx="4876800" cy="1028700"/>
          </a:xfrm>
          <a:prstGeom prst="roundRect">
            <a:avLst>
              <a:gd name="adj" fmla="val 740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8" name="Shape 28"/>
          <p:cNvSpPr/>
          <p:nvPr/>
        </p:nvSpPr>
        <p:spPr>
          <a:xfrm>
            <a:off x="6496050" y="5715000"/>
            <a:ext cx="0" cy="1028700"/>
          </a:xfrm>
          <a:prstGeom prst="line">
            <a:avLst/>
          </a:prstGeom>
          <a:noFill/>
          <a:ln w="38100">
            <a:solidFill>
              <a:srgbClr val="E63946"/>
            </a:solidFill>
            <a:prstDash val="solid"/>
          </a:ln>
        </p:spPr>
      </p:sp>
      <p:pic>
        <p:nvPicPr>
          <p:cNvPr id="39" name="Image 8" descr="/var/folders/1y/yzhkrds14j1gm67qjvlds8tm7vvy2b/T/icon-bg-icon-eiatbefac-1767836713763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7500" y="5867400"/>
            <a:ext cx="476250" cy="476250"/>
          </a:xfrm>
          <a:prstGeom prst="rect">
            <a:avLst/>
          </a:prstGeom>
        </p:spPr>
      </p:pic>
      <p:sp>
        <p:nvSpPr>
          <p:cNvPr id="40" name="Text 29"/>
          <p:cNvSpPr/>
          <p:nvPr/>
        </p:nvSpPr>
        <p:spPr>
          <a:xfrm>
            <a:off x="7296150" y="5867400"/>
            <a:ext cx="41005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Aft>
                <a:spcPts val="300"/>
              </a:spcAft>
              <a:buNone/>
            </a:pPr>
            <a:r>
              <a:rPr lang="en-US" sz="12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Seamless Global Coordination</a:t>
            </a:r>
            <a:endParaRPr lang="en-US" sz="1200" dirty="0"/>
          </a:p>
        </p:txBody>
      </p:sp>
      <p:sp>
        <p:nvSpPr>
          <p:cNvPr id="41" name="Text 30"/>
          <p:cNvSpPr/>
          <p:nvPr/>
        </p:nvSpPr>
        <p:spPr>
          <a:xfrm>
            <a:off x="7296150" y="6134100"/>
            <a:ext cx="410051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single, reliable point of contact for seamless global coordination of all your travel needs.</a:t>
            </a:r>
            <a:endParaRPr lang="en-US" sz="1200" dirty="0"/>
          </a:p>
        </p:txBody>
      </p:sp>
      <p:sp>
        <p:nvSpPr>
          <p:cNvPr id="42" name="Text 31"/>
          <p:cNvSpPr/>
          <p:nvPr/>
        </p:nvSpPr>
        <p:spPr>
          <a:xfrm>
            <a:off x="3819800" y="7200900"/>
            <a:ext cx="795193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We Succeed When Our Partners Succeed </a:t>
            </a:r>
            <a:endParaRPr lang="en-US" sz="1500" dirty="0"/>
          </a:p>
        </p:txBody>
      </p:sp>
      <p:pic>
        <p:nvPicPr>
          <p:cNvPr id="43" name="Image 9" descr="/var/folders/1y/yzhkrds14j1gm67qjvlds8tm7vvy2b/T/icon-icon-uy28jcfzh-1767836713883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56720" y="7239000"/>
            <a:ext cx="214313" cy="190500"/>
          </a:xfrm>
          <a:prstGeom prst="rect">
            <a:avLst/>
          </a:prstGeom>
        </p:spPr>
      </p:pic>
      <p:pic>
        <p:nvPicPr>
          <p:cNvPr id="44" name="Image 10" descr="/var/folders/1y/yzhkrds14j1gm67qjvlds8tm7vvy2b/T/icon-icon-fk6vew8g7-176783671392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20968" y="7239000"/>
            <a:ext cx="214313" cy="190500"/>
          </a:xfrm>
          <a:prstGeom prst="rect">
            <a:avLst/>
          </a:prstGeom>
        </p:spPr>
      </p:pic>
      <p:sp>
        <p:nvSpPr>
          <p:cNvPr id="45" name="Text 32"/>
          <p:cNvSpPr/>
          <p:nvPr/>
        </p:nvSpPr>
        <p:spPr>
          <a:xfrm>
            <a:off x="11669018" y="7620000"/>
            <a:ext cx="47726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8/12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6924675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3" name="Image 0" descr="/var/folders/1y/yzhkrds14j1gm67qjvlds8tm7vvy2b/T/icon-bg-icon-4bj04mmmd-176783671671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762000"/>
            <a:ext cx="457200" cy="762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19200" y="609600"/>
            <a:ext cx="7804413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Dook Difference: A Clear Comparison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609600" y="1219200"/>
            <a:ext cx="1152144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Why settle for a follower? Partner with the undisputed market leader. Dook Travels stands apart with unique advantages that others simply cannot match.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09600" y="1981200"/>
            <a:ext cx="10972800" cy="3267075"/>
          </a:xfrm>
          <a:prstGeom prst="roundRect">
            <a:avLst>
              <a:gd name="adj" fmla="val 233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426720" y="1981200"/>
            <a:ext cx="4023360" cy="461963"/>
          </a:xfrm>
          <a:prstGeom prst="rect">
            <a:avLst/>
          </a:prstGeom>
          <a:solidFill>
            <a:srgbClr val="F8F9FA"/>
          </a:solidFill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5626983" y="1981200"/>
            <a:ext cx="2389257" cy="461963"/>
          </a:xfrm>
          <a:prstGeom prst="rect">
            <a:avLst/>
          </a:prstGeom>
          <a:solidFill>
            <a:srgbClr val="F8F9FA"/>
          </a:solidFill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E6394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E6394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Dook Travels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5626983" y="2095500"/>
            <a:ext cx="223685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E6394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Dook Travels</a:t>
            </a:r>
            <a:endParaRPr lang="en-US" sz="1200" dirty="0"/>
          </a:p>
        </p:txBody>
      </p:sp>
      <p:pic>
        <p:nvPicPr>
          <p:cNvPr id="10" name="Image 1" descr="/var/folders/1y/yzhkrds14j1gm67qjvlds8tm7vvy2b/T/icon-icon-9f742o2nx-1767836716841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773" y="2133600"/>
            <a:ext cx="171450" cy="15240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741920" y="1981200"/>
            <a:ext cx="4023360" cy="461963"/>
          </a:xfrm>
          <a:prstGeom prst="rect">
            <a:avLst/>
          </a:prstGeom>
          <a:solidFill>
            <a:srgbClr val="F8F9FA"/>
          </a:solidFill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Other DMCs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1278523" y="2443163"/>
            <a:ext cx="3080117" cy="466725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Own Indian Restaurants in CIS</a:t>
            </a:r>
            <a:endParaRPr lang="en-US" sz="1200" dirty="0"/>
          </a:p>
        </p:txBody>
      </p:sp>
      <p:sp>
        <p:nvSpPr>
          <p:cNvPr id="13" name="Text 9"/>
          <p:cNvSpPr/>
          <p:nvPr/>
        </p:nvSpPr>
        <p:spPr>
          <a:xfrm>
            <a:off x="1278523" y="2562225"/>
            <a:ext cx="292771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Own Indian Restaurants in CIS</a:t>
            </a:r>
            <a:endParaRPr lang="en-US" sz="1200" dirty="0"/>
          </a:p>
        </p:txBody>
      </p:sp>
      <p:pic>
        <p:nvPicPr>
          <p:cNvPr id="14" name="Image 2" descr="/var/folders/1y/yzhkrds14j1gm67qjvlds8tm7vvy2b/T/icon-icon-jooo9trd9-176783671696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413" y="2600325"/>
            <a:ext cx="133350" cy="15240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845016" y="2443163"/>
            <a:ext cx="2268855" cy="466725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5966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Yes</a:t>
            </a:r>
            <a:endParaRPr lang="en-US" sz="1200" dirty="0"/>
          </a:p>
        </p:txBody>
      </p:sp>
      <p:pic>
        <p:nvPicPr>
          <p:cNvPr id="16" name="Image 3" descr="/var/folders/1y/yzhkrds14j1gm67qjvlds8tm7vvy2b/T/icon-icon-ciqkyym1j-1767836717048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588" y="2590800"/>
            <a:ext cx="152400" cy="15240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325362" y="2443163"/>
            <a:ext cx="2348478" cy="466725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C262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 / Rarely</a:t>
            </a:r>
            <a:endParaRPr lang="en-US" sz="1200" dirty="0"/>
          </a:p>
        </p:txBody>
      </p:sp>
      <p:pic>
        <p:nvPicPr>
          <p:cNvPr id="18" name="Image 4" descr="/var/folders/1y/yzhkrds14j1gm67qjvlds8tm7vvy2b/T/icon-icon-8s1hjumvt-1767836717123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6302" y="2590800"/>
            <a:ext cx="152400" cy="15240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1506974" y="2909888"/>
            <a:ext cx="2851666" cy="466725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Pioneer in Indian Market</a:t>
            </a:r>
            <a:endParaRPr lang="en-US" sz="1200" dirty="0"/>
          </a:p>
        </p:txBody>
      </p:sp>
      <p:sp>
        <p:nvSpPr>
          <p:cNvPr id="20" name="Text 13"/>
          <p:cNvSpPr/>
          <p:nvPr/>
        </p:nvSpPr>
        <p:spPr>
          <a:xfrm>
            <a:off x="1506974" y="3028950"/>
            <a:ext cx="269926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Pioneer in Indian Market</a:t>
            </a:r>
            <a:endParaRPr lang="en-US" sz="1200" dirty="0"/>
          </a:p>
        </p:txBody>
      </p:sp>
      <p:pic>
        <p:nvPicPr>
          <p:cNvPr id="21" name="Image 5" descr="/var/folders/1y/yzhkrds14j1gm67qjvlds8tm7vvy2b/T/icon-icon-qgie306tb-1767836717242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814" y="3067050"/>
            <a:ext cx="152400" cy="152400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5644359" y="2909888"/>
            <a:ext cx="2389034" cy="466725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5966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Since 2010</a:t>
            </a:r>
            <a:endParaRPr lang="en-US" sz="1200" dirty="0"/>
          </a:p>
        </p:txBody>
      </p:sp>
      <p:pic>
        <p:nvPicPr>
          <p:cNvPr id="23" name="Image 6" descr="/var/folders/1y/yzhkrds14j1gm67qjvlds8tm7vvy2b/T/icon-icon-duq3z5l1m-1767836717323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2451" y="3057525"/>
            <a:ext cx="152400" cy="152400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9400096" y="2909888"/>
            <a:ext cx="2286223" cy="466725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C262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Follower</a:t>
            </a:r>
            <a:endParaRPr lang="en-US" sz="1200" dirty="0"/>
          </a:p>
        </p:txBody>
      </p:sp>
      <p:pic>
        <p:nvPicPr>
          <p:cNvPr id="25" name="Image 7" descr="/var/folders/1y/yzhkrds14j1gm67qjvlds8tm7vvy2b/T/icon-icon-36k7m3ovh-176783671740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3515" y="3057525"/>
            <a:ext cx="152400" cy="152400"/>
          </a:xfrm>
          <a:prstGeom prst="rect">
            <a:avLst/>
          </a:prstGeom>
        </p:spPr>
      </p:pic>
      <p:sp>
        <p:nvSpPr>
          <p:cNvPr id="26" name="Text 16"/>
          <p:cNvSpPr/>
          <p:nvPr/>
        </p:nvSpPr>
        <p:spPr>
          <a:xfrm>
            <a:off x="1129695" y="3376613"/>
            <a:ext cx="3228945" cy="466725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Comprehensive B2B Tech Platform</a:t>
            </a:r>
            <a:endParaRPr lang="en-US" sz="1200" dirty="0"/>
          </a:p>
        </p:txBody>
      </p:sp>
      <p:sp>
        <p:nvSpPr>
          <p:cNvPr id="27" name="Text 17"/>
          <p:cNvSpPr/>
          <p:nvPr/>
        </p:nvSpPr>
        <p:spPr>
          <a:xfrm>
            <a:off x="1129695" y="3495675"/>
            <a:ext cx="307654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Comprehensive B2B Tech Platform</a:t>
            </a:r>
            <a:endParaRPr lang="en-US" sz="1200" dirty="0"/>
          </a:p>
        </p:txBody>
      </p:sp>
      <p:pic>
        <p:nvPicPr>
          <p:cNvPr id="28" name="Image 8" descr="/var/folders/1y/yzhkrds14j1gm67qjvlds8tm7vvy2b/T/icon-icon-x20qm033u-1767836717516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435" y="3533775"/>
            <a:ext cx="190500" cy="152400"/>
          </a:xfrm>
          <a:prstGeom prst="rect">
            <a:avLst/>
          </a:prstGeom>
        </p:spPr>
      </p:pic>
      <p:sp>
        <p:nvSpPr>
          <p:cNvPr id="29" name="Text 18"/>
          <p:cNvSpPr/>
          <p:nvPr/>
        </p:nvSpPr>
        <p:spPr>
          <a:xfrm>
            <a:off x="5845016" y="3376613"/>
            <a:ext cx="2268855" cy="466725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5966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Yes</a:t>
            </a:r>
            <a:endParaRPr lang="en-US" sz="1200" dirty="0"/>
          </a:p>
        </p:txBody>
      </p:sp>
      <p:pic>
        <p:nvPicPr>
          <p:cNvPr id="30" name="Image 9" descr="/var/folders/1y/yzhkrds14j1gm67qjvlds8tm7vvy2b/T/icon-icon-t3iyn112w-176783671760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3588" y="3524250"/>
            <a:ext cx="152400" cy="152400"/>
          </a:xfrm>
          <a:prstGeom prst="rect">
            <a:avLst/>
          </a:prstGeom>
        </p:spPr>
      </p:pic>
      <p:sp>
        <p:nvSpPr>
          <p:cNvPr id="31" name="Text 19"/>
          <p:cNvSpPr/>
          <p:nvPr/>
        </p:nvSpPr>
        <p:spPr>
          <a:xfrm>
            <a:off x="9171325" y="3376613"/>
            <a:ext cx="2502515" cy="466725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C262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Limited / None</a:t>
            </a:r>
            <a:endParaRPr lang="en-US" sz="1200" dirty="0"/>
          </a:p>
        </p:txBody>
      </p:sp>
      <p:pic>
        <p:nvPicPr>
          <p:cNvPr id="32" name="Image 10" descr="/var/folders/1y/yzhkrds14j1gm67qjvlds8tm7vvy2b/T/icon-icon-74eht4sxl-1767836717681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72265" y="3524250"/>
            <a:ext cx="152400" cy="152400"/>
          </a:xfrm>
          <a:prstGeom prst="rect">
            <a:avLst/>
          </a:prstGeom>
        </p:spPr>
      </p:pic>
      <p:sp>
        <p:nvSpPr>
          <p:cNvPr id="33" name="Text 20"/>
          <p:cNvSpPr/>
          <p:nvPr/>
        </p:nvSpPr>
        <p:spPr>
          <a:xfrm>
            <a:off x="1216462" y="3843338"/>
            <a:ext cx="3142178" cy="466725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Specialized Indian Market Focus</a:t>
            </a:r>
            <a:endParaRPr lang="en-US" sz="1200" dirty="0"/>
          </a:p>
        </p:txBody>
      </p:sp>
      <p:sp>
        <p:nvSpPr>
          <p:cNvPr id="34" name="Text 21"/>
          <p:cNvSpPr/>
          <p:nvPr/>
        </p:nvSpPr>
        <p:spPr>
          <a:xfrm>
            <a:off x="1216462" y="3962400"/>
            <a:ext cx="298977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Specialized Indian Market Focus</a:t>
            </a:r>
            <a:endParaRPr lang="en-US" sz="1200" dirty="0"/>
          </a:p>
        </p:txBody>
      </p:sp>
      <p:pic>
        <p:nvPicPr>
          <p:cNvPr id="35" name="Image 11" descr="/var/folders/1y/yzhkrds14j1gm67qjvlds8tm7vvy2b/T/icon-icon-m5fiaxi2q-1767836717791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9302" y="4000500"/>
            <a:ext cx="152400" cy="152400"/>
          </a:xfrm>
          <a:prstGeom prst="rect">
            <a:avLst/>
          </a:prstGeom>
        </p:spPr>
      </p:pic>
      <p:sp>
        <p:nvSpPr>
          <p:cNvPr id="36" name="Text 22"/>
          <p:cNvSpPr/>
          <p:nvPr/>
        </p:nvSpPr>
        <p:spPr>
          <a:xfrm>
            <a:off x="5674050" y="3843338"/>
            <a:ext cx="2357929" cy="466725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5966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Core DNA</a:t>
            </a:r>
            <a:endParaRPr lang="en-US" sz="1200" dirty="0"/>
          </a:p>
        </p:txBody>
      </p:sp>
      <p:pic>
        <p:nvPicPr>
          <p:cNvPr id="37" name="Image 12" descr="/var/folders/1y/yzhkrds14j1gm67qjvlds8tm7vvy2b/T/icon-icon-p8zv4lx7u-1767836717872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90729" y="3990975"/>
            <a:ext cx="152400" cy="152400"/>
          </a:xfrm>
          <a:prstGeom prst="rect">
            <a:avLst/>
          </a:prstGeom>
        </p:spPr>
      </p:pic>
      <p:sp>
        <p:nvSpPr>
          <p:cNvPr id="38" name="Text 23"/>
          <p:cNvSpPr/>
          <p:nvPr/>
        </p:nvSpPr>
        <p:spPr>
          <a:xfrm>
            <a:off x="9430881" y="3843338"/>
            <a:ext cx="2253972" cy="466725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C262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General</a:t>
            </a:r>
            <a:endParaRPr lang="en-US" sz="1200" dirty="0"/>
          </a:p>
        </p:txBody>
      </p:sp>
      <p:pic>
        <p:nvPicPr>
          <p:cNvPr id="39" name="Image 13" descr="/var/folders/1y/yzhkrds14j1gm67qjvlds8tm7vvy2b/T/icon-icon-s1piavhxf-1767836717949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42834" y="3990975"/>
            <a:ext cx="152400" cy="152400"/>
          </a:xfrm>
          <a:prstGeom prst="rect">
            <a:avLst/>
          </a:prstGeom>
        </p:spPr>
      </p:pic>
      <p:sp>
        <p:nvSpPr>
          <p:cNvPr id="40" name="Text 24"/>
          <p:cNvSpPr/>
          <p:nvPr/>
        </p:nvSpPr>
        <p:spPr>
          <a:xfrm>
            <a:off x="1116896" y="4310063"/>
            <a:ext cx="3241744" cy="466725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On-Ground Offices in 9+ Countries</a:t>
            </a:r>
            <a:endParaRPr lang="en-US" sz="1200" dirty="0"/>
          </a:p>
        </p:txBody>
      </p:sp>
      <p:sp>
        <p:nvSpPr>
          <p:cNvPr id="41" name="Text 25"/>
          <p:cNvSpPr/>
          <p:nvPr/>
        </p:nvSpPr>
        <p:spPr>
          <a:xfrm>
            <a:off x="1116896" y="4429125"/>
            <a:ext cx="308934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On-Ground Offices in 9+ Countries</a:t>
            </a:r>
            <a:endParaRPr lang="en-US" sz="1200" dirty="0"/>
          </a:p>
        </p:txBody>
      </p:sp>
      <p:pic>
        <p:nvPicPr>
          <p:cNvPr id="42" name="Image 14" descr="/var/folders/1y/yzhkrds14j1gm67qjvlds8tm7vvy2b/T/icon-icon-x0q7x6c3i-1767836718076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7836" y="4467225"/>
            <a:ext cx="114300" cy="152400"/>
          </a:xfrm>
          <a:prstGeom prst="rect">
            <a:avLst/>
          </a:prstGeom>
        </p:spPr>
      </p:pic>
      <p:sp>
        <p:nvSpPr>
          <p:cNvPr id="43" name="Text 26"/>
          <p:cNvSpPr/>
          <p:nvPr/>
        </p:nvSpPr>
        <p:spPr>
          <a:xfrm>
            <a:off x="5845016" y="4310063"/>
            <a:ext cx="2268855" cy="466725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5966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Yes</a:t>
            </a:r>
            <a:endParaRPr lang="en-US" sz="1200" dirty="0"/>
          </a:p>
        </p:txBody>
      </p:sp>
      <p:pic>
        <p:nvPicPr>
          <p:cNvPr id="44" name="Image 15" descr="/var/folders/1y/yzhkrds14j1gm67qjvlds8tm7vvy2b/T/icon-icon-s7dikyho5-1767836718156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43588" y="4457700"/>
            <a:ext cx="152400" cy="152400"/>
          </a:xfrm>
          <a:prstGeom prst="rect">
            <a:avLst/>
          </a:prstGeom>
        </p:spPr>
      </p:pic>
      <p:sp>
        <p:nvSpPr>
          <p:cNvPr id="45" name="Text 27"/>
          <p:cNvSpPr/>
          <p:nvPr/>
        </p:nvSpPr>
        <p:spPr>
          <a:xfrm>
            <a:off x="9072503" y="4310063"/>
            <a:ext cx="2601337" cy="466725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C262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Limited Presence</a:t>
            </a:r>
            <a:endParaRPr lang="en-US" sz="1200" dirty="0"/>
          </a:p>
        </p:txBody>
      </p:sp>
      <p:pic>
        <p:nvPicPr>
          <p:cNvPr id="46" name="Image 16" descr="/var/folders/1y/yzhkrds14j1gm67qjvlds8tm7vvy2b/T/icon-icon-e6fts1wce-1767836718231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73443" y="4457700"/>
            <a:ext cx="152400" cy="152400"/>
          </a:xfrm>
          <a:prstGeom prst="rect">
            <a:avLst/>
          </a:prstGeom>
        </p:spPr>
      </p:pic>
      <p:sp>
        <p:nvSpPr>
          <p:cNvPr id="47" name="Text 28"/>
          <p:cNvSpPr/>
          <p:nvPr/>
        </p:nvSpPr>
        <p:spPr>
          <a:xfrm>
            <a:off x="1129844" y="4776788"/>
            <a:ext cx="3228796" cy="466725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Proven MICE &amp; Corporate Expertise</a:t>
            </a:r>
            <a:endParaRPr lang="en-US" sz="1200" dirty="0"/>
          </a:p>
        </p:txBody>
      </p:sp>
      <p:sp>
        <p:nvSpPr>
          <p:cNvPr id="48" name="Text 29"/>
          <p:cNvSpPr/>
          <p:nvPr/>
        </p:nvSpPr>
        <p:spPr>
          <a:xfrm>
            <a:off x="1129844" y="4895850"/>
            <a:ext cx="307639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Proven MICE &amp; Corporate Expertise</a:t>
            </a:r>
            <a:endParaRPr lang="en-US" sz="1200" dirty="0"/>
          </a:p>
        </p:txBody>
      </p:sp>
      <p:pic>
        <p:nvPicPr>
          <p:cNvPr id="49" name="Image 17" descr="/var/folders/1y/yzhkrds14j1gm67qjvlds8tm7vvy2b/T/icon-icon-enyp3cbic-1767836718350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4584" y="4933950"/>
            <a:ext cx="190500" cy="152400"/>
          </a:xfrm>
          <a:prstGeom prst="rect">
            <a:avLst/>
          </a:prstGeom>
        </p:spPr>
      </p:pic>
      <p:sp>
        <p:nvSpPr>
          <p:cNvPr id="50" name="Text 30"/>
          <p:cNvSpPr/>
          <p:nvPr/>
        </p:nvSpPr>
        <p:spPr>
          <a:xfrm>
            <a:off x="5845016" y="4776788"/>
            <a:ext cx="2268855" cy="466725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5966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Yes</a:t>
            </a:r>
            <a:endParaRPr lang="en-US" sz="1200" dirty="0"/>
          </a:p>
        </p:txBody>
      </p:sp>
      <p:pic>
        <p:nvPicPr>
          <p:cNvPr id="51" name="Image 18" descr="/var/folders/1y/yzhkrds14j1gm67qjvlds8tm7vvy2b/T/icon-icon-ama5ujkc7-1767836718433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43588" y="4924425"/>
            <a:ext cx="152400" cy="152400"/>
          </a:xfrm>
          <a:prstGeom prst="rect">
            <a:avLst/>
          </a:prstGeom>
        </p:spPr>
      </p:pic>
      <p:sp>
        <p:nvSpPr>
          <p:cNvPr id="52" name="Text 31"/>
          <p:cNvSpPr/>
          <p:nvPr/>
        </p:nvSpPr>
        <p:spPr>
          <a:xfrm>
            <a:off x="9418067" y="4776788"/>
            <a:ext cx="2267396" cy="466725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C262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Variable</a:t>
            </a:r>
            <a:endParaRPr lang="en-US" sz="1200" dirty="0"/>
          </a:p>
        </p:txBody>
      </p:sp>
      <p:pic>
        <p:nvPicPr>
          <p:cNvPr id="53" name="Image 19" descr="/var/folders/1y/yzhkrds14j1gm67qjvlds8tm7vvy2b/T/icon-icon-ob6g6p2jr-1767836718506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330630" y="4924425"/>
            <a:ext cx="152400" cy="152400"/>
          </a:xfrm>
          <a:prstGeom prst="rect">
            <a:avLst/>
          </a:prstGeom>
        </p:spPr>
      </p:pic>
      <p:sp>
        <p:nvSpPr>
          <p:cNvPr id="54" name="Text 32"/>
          <p:cNvSpPr/>
          <p:nvPr/>
        </p:nvSpPr>
        <p:spPr>
          <a:xfrm>
            <a:off x="609600" y="5476875"/>
            <a:ext cx="10972800" cy="838200"/>
          </a:xfrm>
          <a:prstGeom prst="roundRect">
            <a:avLst>
              <a:gd name="adj" fmla="val 9091"/>
            </a:avLst>
          </a:prstGeom>
          <a:solidFill>
            <a:srgbClr val="F9FAF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5" name="Shape 33"/>
          <p:cNvSpPr/>
          <p:nvPr/>
        </p:nvSpPr>
        <p:spPr>
          <a:xfrm>
            <a:off x="628650" y="5476875"/>
            <a:ext cx="0" cy="838200"/>
          </a:xfrm>
          <a:prstGeom prst="line">
            <a:avLst/>
          </a:prstGeom>
          <a:noFill/>
          <a:ln w="38100">
            <a:solidFill>
              <a:srgbClr val="DC2626"/>
            </a:solidFill>
            <a:prstDash val="solid"/>
          </a:ln>
        </p:spPr>
      </p:sp>
      <p:sp>
        <p:nvSpPr>
          <p:cNvPr id="56" name="Text 34"/>
          <p:cNvSpPr/>
          <p:nvPr/>
        </p:nvSpPr>
        <p:spPr>
          <a:xfrm>
            <a:off x="1004887" y="5629275"/>
            <a:ext cx="10946368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choice is clear:</a:t>
            </a:r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When you partner with Dook Travels, you gain advantages that simply aren't available elsewhere in the market.</a:t>
            </a:r>
            <a:endParaRPr lang="en-US" sz="1350" dirty="0"/>
          </a:p>
        </p:txBody>
      </p:sp>
      <p:pic>
        <p:nvPicPr>
          <p:cNvPr id="57" name="Image 20" descr="/var/folders/1y/yzhkrds14j1gm67qjvlds8tm7vvy2b/T/icon-icon-sobazwzj7-1767836718574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0100" y="5667375"/>
            <a:ext cx="128588" cy="171450"/>
          </a:xfrm>
          <a:prstGeom prst="rect">
            <a:avLst/>
          </a:prstGeom>
        </p:spPr>
      </p:pic>
      <p:sp>
        <p:nvSpPr>
          <p:cNvPr id="58" name="Text 35"/>
          <p:cNvSpPr/>
          <p:nvPr/>
        </p:nvSpPr>
        <p:spPr>
          <a:xfrm>
            <a:off x="11676459" y="6467475"/>
            <a:ext cx="46982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9/12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2026-01-08T01:45:29Z</dcterms:created>
  <dcterms:modified xsi:type="dcterms:W3CDTF">2026-01-08T01:45:29Z</dcterms:modified>
</cp:coreProperties>
</file>